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257" r:id="rId5"/>
    <p:sldId id="258" r:id="rId6"/>
    <p:sldId id="259" r:id="rId7"/>
    <p:sldId id="308" r:id="rId8"/>
    <p:sldId id="260" r:id="rId9"/>
    <p:sldId id="262" r:id="rId10"/>
    <p:sldId id="309" r:id="rId11"/>
    <p:sldId id="263" r:id="rId12"/>
    <p:sldId id="286" r:id="rId13"/>
    <p:sldId id="287" r:id="rId14"/>
    <p:sldId id="288" r:id="rId15"/>
    <p:sldId id="289" r:id="rId16"/>
    <p:sldId id="290" r:id="rId17"/>
    <p:sldId id="291" r:id="rId18"/>
    <p:sldId id="310" r:id="rId19"/>
    <p:sldId id="293" r:id="rId20"/>
    <p:sldId id="294" r:id="rId21"/>
    <p:sldId id="295" r:id="rId22"/>
    <p:sldId id="296" r:id="rId23"/>
    <p:sldId id="297" r:id="rId24"/>
    <p:sldId id="298" r:id="rId25"/>
    <p:sldId id="299" r:id="rId26"/>
    <p:sldId id="300" r:id="rId27"/>
    <p:sldId id="301" r:id="rId28"/>
    <p:sldId id="302" r:id="rId29"/>
    <p:sldId id="311" r:id="rId30"/>
    <p:sldId id="303" r:id="rId31"/>
    <p:sldId id="26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B1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69D3E2-D80D-4B5D-B3CB-A10C657BB79A}" v="945" dt="2024-09-22T14:59:04.6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94660"/>
  </p:normalViewPr>
  <p:slideViewPr>
    <p:cSldViewPr snapToGrid="0">
      <p:cViewPr varScale="1">
        <p:scale>
          <a:sx n="188" d="100"/>
          <a:sy n="188" d="100"/>
        </p:scale>
        <p:origin x="298"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GB" sz="1100" b="1" dirty="0">
                <a:solidFill>
                  <a:schemeClr val="tx1"/>
                </a:solidFill>
              </a:rPr>
              <a:t>2016 UK Software</a:t>
            </a:r>
            <a:r>
              <a:rPr lang="en-GB" sz="1100" b="1" baseline="0" dirty="0">
                <a:solidFill>
                  <a:schemeClr val="tx1"/>
                </a:solidFill>
              </a:rPr>
              <a:t> Sales</a:t>
            </a:r>
            <a:endParaRPr lang="en-GB" sz="1100" b="1" dirty="0">
              <a:solidFill>
                <a:schemeClr val="tx1"/>
              </a:solidFill>
            </a:endParaRPr>
          </a:p>
        </c:rich>
      </c:tx>
      <c:layout>
        <c:manualLayout>
          <c:xMode val="edge"/>
          <c:yMode val="edge"/>
          <c:x val="0.1870833333333333"/>
          <c:y val="2.0125781379500291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GB"/>
        </a:p>
      </c:txPr>
    </c:title>
    <c:autoTitleDeleted val="0"/>
    <c:plotArea>
      <c:layout>
        <c:manualLayout>
          <c:layoutTarget val="inner"/>
          <c:xMode val="edge"/>
          <c:yMode val="edge"/>
          <c:x val="0.29091885389326333"/>
          <c:y val="0.26387720167332396"/>
          <c:w val="0.42371784776902888"/>
          <c:h val="0.61399099949701397"/>
        </c:manualLayout>
      </c:layout>
      <c:pieChart>
        <c:varyColors val="1"/>
        <c:ser>
          <c:idx val="0"/>
          <c:order val="0"/>
          <c:spPr>
            <a:solidFill>
              <a:schemeClr val="accent6">
                <a:lumMod val="40000"/>
                <a:lumOff val="60000"/>
              </a:schemeClr>
            </a:solidFill>
          </c:spPr>
          <c:explosion val="1"/>
          <c:dPt>
            <c:idx val="0"/>
            <c:bubble3D val="0"/>
            <c:spPr>
              <a:solidFill>
                <a:schemeClr val="accent6">
                  <a:lumMod val="40000"/>
                  <a:lumOff val="60000"/>
                </a:schemeClr>
              </a:solidFill>
              <a:ln w="19050">
                <a:solidFill>
                  <a:schemeClr val="lt1"/>
                </a:solidFill>
              </a:ln>
              <a:effectLst/>
            </c:spPr>
            <c:extLst>
              <c:ext xmlns:c16="http://schemas.microsoft.com/office/drawing/2014/chart" uri="{C3380CC4-5D6E-409C-BE32-E72D297353CC}">
                <c16:uniqueId val="{00000001-4335-42CE-B4AB-2AFF0BE39AA2}"/>
              </c:ext>
            </c:extLst>
          </c:dPt>
          <c:dPt>
            <c:idx val="1"/>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3-4335-42CE-B4AB-2AFF0BE39AA2}"/>
              </c:ext>
            </c:extLst>
          </c:dPt>
          <c:dPt>
            <c:idx val="2"/>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5-4335-42CE-B4AB-2AFF0BE39AA2}"/>
              </c:ext>
            </c:extLst>
          </c:dPt>
          <c:dPt>
            <c:idx val="3"/>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07-4335-42CE-B4AB-2AFF0BE39AA2}"/>
              </c:ext>
            </c:extLst>
          </c:dPt>
          <c:dLbls>
            <c:dLbl>
              <c:idx val="0"/>
              <c:layout>
                <c:manualLayout>
                  <c:x val="1.6666776027996502E-2"/>
                  <c:y val="-2.4150779184680789E-2"/>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679F99C3-C22F-468E-8329-C6BD3C623C31}" type="CATEGORYNAME">
                      <a:rPr lang="en-US" dirty="0"/>
                      <a:pPr>
                        <a:defRPr/>
                      </a:pPr>
                      <a:t>[CATEGORY NAME]</a:t>
                    </a:fld>
                    <a:r>
                      <a:rPr lang="en-US" baseline="0" dirty="0"/>
                      <a:t>, £</a:t>
                    </a:r>
                    <a:fld id="{9668AD99-20B8-431A-A853-5BFF56EC944F}" type="VALUE">
                      <a:rPr lang="en-US" baseline="0" smtClean="0"/>
                      <a:pPr>
                        <a:defRPr/>
                      </a:pPr>
                      <a:t>[VALUE]</a:t>
                    </a:fld>
                    <a:r>
                      <a:rPr lang="en-US" baseline="0" dirty="0"/>
                      <a:t>bn, </a:t>
                    </a:r>
                    <a:fld id="{D25EEA7C-B066-4447-A2BE-D31E12937C25}" type="PERCENTAGE">
                      <a:rPr lang="en-US" baseline="0" dirty="0"/>
                      <a:pPr>
                        <a:defRPr/>
                      </a:pPr>
                      <a:t>[PERCENTAGE]</a:t>
                    </a:fld>
                    <a:endParaRPr lang="en-US" baseline="0" dirty="0"/>
                  </a:p>
                </c:rich>
              </c:tx>
              <c:numFmt formatCode="General" sourceLinked="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1"/>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layout>
                    <c:manualLayout>
                      <c:w val="0.1528676727909011"/>
                      <c:h val="0.14942013979019109"/>
                    </c:manualLayout>
                  </c15:layout>
                  <c15:dlblFieldTable/>
                  <c15:showDataLabelsRange val="0"/>
                </c:ext>
                <c:ext xmlns:c16="http://schemas.microsoft.com/office/drawing/2014/chart" uri="{C3380CC4-5D6E-409C-BE32-E72D297353CC}">
                  <c16:uniqueId val="{00000001-4335-42CE-B4AB-2AFF0BE39AA2}"/>
                </c:ext>
              </c:extLst>
            </c:dLbl>
            <c:dLbl>
              <c:idx val="1"/>
              <c:layout>
                <c:manualLayout>
                  <c:x val="-0.16666653739491771"/>
                  <c:y val="-6.9826953143696247E-3"/>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C72FAC5C-E010-4F9A-8A7D-D4FE47DF4203}" type="CATEGORYNAME">
                      <a:rPr lang="en-US"/>
                      <a:pPr>
                        <a:defRPr/>
                      </a:pPr>
                      <a:t>[CATEGORY NAME]</a:t>
                    </a:fld>
                    <a:r>
                      <a:rPr lang="en-US" baseline="0" dirty="0"/>
                      <a:t>, £</a:t>
                    </a:r>
                    <a:fld id="{A2EFC277-BFD5-432F-A357-E91B7C4C11F9}" type="VALUE">
                      <a:rPr lang="en-US" baseline="0" smtClean="0"/>
                      <a:pPr>
                        <a:defRPr/>
                      </a:pPr>
                      <a:t>[VALUE]</a:t>
                    </a:fld>
                    <a:r>
                      <a:rPr lang="en-US" baseline="0" dirty="0"/>
                      <a:t>bn, </a:t>
                    </a:r>
                    <a:fld id="{0B019523-EFA9-4194-AE3E-3F01D47E0DB0}" type="PERCENTAGE">
                      <a:rPr lang="en-US" baseline="0"/>
                      <a:pPr>
                        <a:defRPr/>
                      </a:pPr>
                      <a:t>[PERCENTAGE]</a:t>
                    </a:fld>
                    <a:endParaRPr lang="en-US" baseline="0" dirty="0"/>
                  </a:p>
                </c:rich>
              </c:tx>
              <c:numFmt formatCode="General" sourceLinked="0"/>
              <c:spPr>
                <a:xfrm>
                  <a:off x="911634" y="2592712"/>
                  <a:ext cx="742420" cy="319044"/>
                </a:xfrm>
                <a:solidFill>
                  <a:sysClr val="window" lastClr="FFFFFF"/>
                </a:solidFill>
                <a:ln w="9525" cap="flat" cmpd="sng" algn="ctr">
                  <a:solidFill>
                    <a:sysClr val="windowText" lastClr="000000">
                      <a:lumMod val="25000"/>
                      <a:lumOff val="75000"/>
                    </a:sysClr>
                  </a:solidFill>
                  <a:prstDash val="solid"/>
                  <a:round/>
                  <a:headEnd type="none" w="med" len="med"/>
                  <a:tailEnd type="none" w="med" len="med"/>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1"/>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gd name="adj1" fmla="val 53946"/>
                        <a:gd name="adj2" fmla="val -108332"/>
                      </a:avLst>
                    </a:prstGeom>
                    <a:noFill/>
                    <a:ln>
                      <a:noFill/>
                    </a:ln>
                  </c15:spPr>
                  <c15:layout>
                    <c:manualLayout>
                      <c:w val="0.16238433553387416"/>
                      <c:h val="0.15558053054095244"/>
                    </c:manualLayout>
                  </c15:layout>
                  <c15:dlblFieldTable/>
                  <c15:showDataLabelsRange val="0"/>
                </c:ext>
                <c:ext xmlns:c16="http://schemas.microsoft.com/office/drawing/2014/chart" uri="{C3380CC4-5D6E-409C-BE32-E72D297353CC}">
                  <c16:uniqueId val="{00000003-4335-42CE-B4AB-2AFF0BE39AA2}"/>
                </c:ext>
              </c:extLst>
            </c:dLbl>
            <c:dLbl>
              <c:idx val="2"/>
              <c:layout>
                <c:manualLayout>
                  <c:x val="-2.4999862812349293E-2"/>
                  <c:y val="-2.0125781379500378E-3"/>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FD37B9B2-03C7-49BD-B7B6-FDB8CB5AC6D0}" type="CATEGORYNAME">
                      <a:rPr lang="en-US"/>
                      <a:pPr>
                        <a:defRPr/>
                      </a:pPr>
                      <a:t>[CATEGORY NAME]</a:t>
                    </a:fld>
                    <a:r>
                      <a:rPr lang="en-US" baseline="0" dirty="0"/>
                      <a:t>, £</a:t>
                    </a:r>
                    <a:fld id="{F53E8EFD-E60F-45B9-87AC-8C0B3AFCC5FB}" type="VALUE">
                      <a:rPr lang="en-US" baseline="0" smtClean="0"/>
                      <a:pPr>
                        <a:defRPr/>
                      </a:pPr>
                      <a:t>[VALUE]</a:t>
                    </a:fld>
                    <a:r>
                      <a:rPr lang="en-US" baseline="0" dirty="0"/>
                      <a:t>bn, </a:t>
                    </a:r>
                    <a:fld id="{4405F38D-1B7B-4D16-B8F5-7A98F7B362F4}" type="PERCENTAGE">
                      <a:rPr lang="en-US" baseline="0"/>
                      <a:pPr>
                        <a:defRPr/>
                      </a:pPr>
                      <a:t>[PERCENTAGE]</a:t>
                    </a:fld>
                    <a:endParaRPr lang="en-US" baseline="0" dirty="0"/>
                  </a:p>
                </c:rich>
              </c:tx>
              <c:numFmt formatCode="General" sourceLinked="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1"/>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layout>
                    <c:manualLayout>
                      <c:w val="0.13068181418282546"/>
                      <c:h val="0.14942013979019109"/>
                    </c:manualLayout>
                  </c15:layout>
                  <c15:dlblFieldTable/>
                  <c15:showDataLabelsRange val="0"/>
                </c:ext>
                <c:ext xmlns:c16="http://schemas.microsoft.com/office/drawing/2014/chart" uri="{C3380CC4-5D6E-409C-BE32-E72D297353CC}">
                  <c16:uniqueId val="{00000005-4335-42CE-B4AB-2AFF0BE39AA2}"/>
                </c:ext>
              </c:extLst>
            </c:dLbl>
            <c:dLbl>
              <c:idx val="3"/>
              <c:layout>
                <c:manualLayout>
                  <c:x val="-1.5277777777777786E-2"/>
                  <c:y val="-4.0249978051805461E-3"/>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3C45B2EE-CCEE-43BE-A7E0-DCFBECCFA358}" type="CATEGORYNAME">
                      <a:rPr lang="en-US"/>
                      <a:pPr>
                        <a:defRPr/>
                      </a:pPr>
                      <a:t>[CATEGORY NAME]</a:t>
                    </a:fld>
                    <a:r>
                      <a:rPr lang="en-US" baseline="0" dirty="0"/>
                      <a:t>, £</a:t>
                    </a:r>
                    <a:fld id="{7D80C20A-1615-466B-9D78-D347201911DA}" type="VALUE">
                      <a:rPr lang="en-US" baseline="0" smtClean="0"/>
                      <a:pPr>
                        <a:defRPr/>
                      </a:pPr>
                      <a:t>[VALUE]</a:t>
                    </a:fld>
                    <a:r>
                      <a:rPr lang="en-US" baseline="0" dirty="0"/>
                      <a:t>bn, </a:t>
                    </a:r>
                    <a:fld id="{CE34B7EC-8680-44FE-A0E5-7A361145BEA6}" type="PERCENTAGE">
                      <a:rPr lang="en-US" baseline="0"/>
                      <a:pPr>
                        <a:defRPr/>
                      </a:pPr>
                      <a:t>[PERCENTAGE]</a:t>
                    </a:fld>
                    <a:endParaRPr lang="en-US" baseline="0" dirty="0"/>
                  </a:p>
                </c:rich>
              </c:tx>
              <c:numFmt formatCode="General" sourceLinked="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1"/>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15:layout>
                    <c:manualLayout>
                      <c:w val="0.19717519685039367"/>
                      <c:h val="0.12564065750135414"/>
                    </c:manualLayout>
                  </c15:layout>
                  <c15:dlblFieldTable/>
                  <c15:showDataLabelsRange val="0"/>
                </c:ext>
                <c:ext xmlns:c16="http://schemas.microsoft.com/office/drawing/2014/chart" uri="{C3380CC4-5D6E-409C-BE32-E72D297353CC}">
                  <c16:uniqueId val="{00000007-4335-42CE-B4AB-2AFF0BE39AA2}"/>
                </c:ext>
              </c:extLst>
            </c:dLbl>
            <c:numFmt formatCode="General" sourceLinked="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eparator>, </c:separator>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Sheet1!$A$31:$A$34</c:f>
              <c:strCache>
                <c:ptCount val="4"/>
                <c:pt idx="0">
                  <c:v>Digital</c:v>
                </c:pt>
                <c:pt idx="1">
                  <c:v>Boxed</c:v>
                </c:pt>
                <c:pt idx="2">
                  <c:v>Mobile</c:v>
                </c:pt>
                <c:pt idx="3">
                  <c:v>Pre-Owned</c:v>
                </c:pt>
              </c:strCache>
            </c:strRef>
          </c:cat>
          <c:val>
            <c:numRef>
              <c:f>Sheet1!$B$31:$B$34</c:f>
              <c:numCache>
                <c:formatCode>General</c:formatCode>
                <c:ptCount val="4"/>
                <c:pt idx="0">
                  <c:v>1.22</c:v>
                </c:pt>
                <c:pt idx="1">
                  <c:v>0.76</c:v>
                </c:pt>
                <c:pt idx="2">
                  <c:v>1</c:v>
                </c:pt>
                <c:pt idx="3">
                  <c:v>0.11</c:v>
                </c:pt>
              </c:numCache>
            </c:numRef>
          </c:val>
          <c:extLst>
            <c:ext xmlns:c16="http://schemas.microsoft.com/office/drawing/2014/chart" uri="{C3380CC4-5D6E-409C-BE32-E72D297353CC}">
              <c16:uniqueId val="{00000008-4335-42CE-B4AB-2AFF0BE39AA2}"/>
            </c:ext>
          </c:extLst>
        </c:ser>
        <c:dLbls>
          <c:showLegendKey val="0"/>
          <c:showVal val="0"/>
          <c:showCatName val="0"/>
          <c:showSerName val="0"/>
          <c:showPercent val="0"/>
          <c:showBubbleSize val="0"/>
          <c:showLeaderLines val="0"/>
        </c:dLbls>
        <c:firstSliceAng val="0"/>
      </c:pieChart>
      <c:spPr>
        <a:noFill/>
        <a:ln>
          <a:noFill/>
        </a:ln>
        <a:effectLst/>
      </c:spPr>
    </c:plotArea>
    <c:legend>
      <c:legendPos val="b"/>
      <c:layout>
        <c:manualLayout>
          <c:xMode val="edge"/>
          <c:yMode val="edge"/>
          <c:x val="0.41212226596675416"/>
          <c:y val="0.91597438732842773"/>
          <c:w val="0.54606179516553555"/>
          <c:h val="6.792498756797206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FCC767-386F-4A51-AC1F-317E57984C0B}" type="datetimeFigureOut">
              <a:rPr lang="en-GB" smtClean="0"/>
              <a:t>19/01/2026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00DA9C-FD44-49FC-A2A5-F25624FF9402}" type="slidenum">
              <a:rPr lang="en-GB" smtClean="0"/>
              <a:t>‹#›</a:t>
            </a:fld>
            <a:endParaRPr lang="en-GB"/>
          </a:p>
        </p:txBody>
      </p:sp>
    </p:spTree>
    <p:extLst>
      <p:ext uri="{BB962C8B-B14F-4D97-AF65-F5344CB8AC3E}">
        <p14:creationId xmlns:p14="http://schemas.microsoft.com/office/powerpoint/2010/main" val="106880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00DA9C-FD44-49FC-A2A5-F25624FF9402}" type="slidenum">
              <a:rPr lang="en-GB" smtClean="0"/>
              <a:t>21</a:t>
            </a:fld>
            <a:endParaRPr lang="en-GB"/>
          </a:p>
        </p:txBody>
      </p:sp>
    </p:spTree>
    <p:extLst>
      <p:ext uri="{BB962C8B-B14F-4D97-AF65-F5344CB8AC3E}">
        <p14:creationId xmlns:p14="http://schemas.microsoft.com/office/powerpoint/2010/main" val="3356474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00DA9C-FD44-49FC-A2A5-F25624FF9402}" type="slidenum">
              <a:rPr lang="en-GB" smtClean="0"/>
              <a:t>25</a:t>
            </a:fld>
            <a:endParaRPr lang="en-GB"/>
          </a:p>
        </p:txBody>
      </p:sp>
    </p:spTree>
    <p:extLst>
      <p:ext uri="{BB962C8B-B14F-4D97-AF65-F5344CB8AC3E}">
        <p14:creationId xmlns:p14="http://schemas.microsoft.com/office/powerpoint/2010/main" val="3277660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90AE-486A-D12C-EC13-D034230582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9AFB67A-1809-2591-67B5-2C59BF25F5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9B3851C-735D-687B-8073-50455C21717A}"/>
              </a:ext>
            </a:extLst>
          </p:cNvPr>
          <p:cNvSpPr>
            <a:spLocks noGrp="1"/>
          </p:cNvSpPr>
          <p:nvPr>
            <p:ph type="dt" sz="half" idx="10"/>
          </p:nvPr>
        </p:nvSpPr>
        <p:spPr/>
        <p:txBody>
          <a:bodyPr/>
          <a:lstStyle/>
          <a:p>
            <a:fld id="{07FF316D-A702-43DC-9D29-D03E1E7F3EF7}" type="datetimeFigureOut">
              <a:rPr lang="en-GB" smtClean="0"/>
              <a:t>19/01/2026</a:t>
            </a:fld>
            <a:endParaRPr lang="en-GB"/>
          </a:p>
        </p:txBody>
      </p:sp>
      <p:sp>
        <p:nvSpPr>
          <p:cNvPr id="5" name="Footer Placeholder 4">
            <a:extLst>
              <a:ext uri="{FF2B5EF4-FFF2-40B4-BE49-F238E27FC236}">
                <a16:creationId xmlns:a16="http://schemas.microsoft.com/office/drawing/2014/main" id="{C99374B5-42AB-A550-7F81-E1E4C3E0AB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E43A44-FBC1-98AF-8984-ED5F1B8DAB95}"/>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1515720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E8A20-5617-1BFC-9D33-F3AE7BCF639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73E15F7-2D36-2C05-1AFE-C32807C890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04A70DC-7ABB-8DDF-B743-CED59ECB6F81}"/>
              </a:ext>
            </a:extLst>
          </p:cNvPr>
          <p:cNvSpPr>
            <a:spLocks noGrp="1"/>
          </p:cNvSpPr>
          <p:nvPr>
            <p:ph type="dt" sz="half" idx="10"/>
          </p:nvPr>
        </p:nvSpPr>
        <p:spPr/>
        <p:txBody>
          <a:bodyPr/>
          <a:lstStyle/>
          <a:p>
            <a:fld id="{07FF316D-A702-43DC-9D29-D03E1E7F3EF7}" type="datetimeFigureOut">
              <a:rPr lang="en-GB" smtClean="0"/>
              <a:t>19/01/2026</a:t>
            </a:fld>
            <a:endParaRPr lang="en-GB"/>
          </a:p>
        </p:txBody>
      </p:sp>
      <p:sp>
        <p:nvSpPr>
          <p:cNvPr id="5" name="Footer Placeholder 4">
            <a:extLst>
              <a:ext uri="{FF2B5EF4-FFF2-40B4-BE49-F238E27FC236}">
                <a16:creationId xmlns:a16="http://schemas.microsoft.com/office/drawing/2014/main" id="{75E5C33D-EC45-157F-DCFB-81535BE06A3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114565-A547-3DED-AE6A-BBFDF328BA7A}"/>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2173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DEFD92-10F3-2C0A-09D6-6BB8B3FC56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D58515B-0D2B-BAAF-78F2-DE4EDBB846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AC7E63-DC01-727A-C437-9FDEAFF8B7CD}"/>
              </a:ext>
            </a:extLst>
          </p:cNvPr>
          <p:cNvSpPr>
            <a:spLocks noGrp="1"/>
          </p:cNvSpPr>
          <p:nvPr>
            <p:ph type="dt" sz="half" idx="10"/>
          </p:nvPr>
        </p:nvSpPr>
        <p:spPr/>
        <p:txBody>
          <a:bodyPr/>
          <a:lstStyle/>
          <a:p>
            <a:fld id="{07FF316D-A702-43DC-9D29-D03E1E7F3EF7}" type="datetimeFigureOut">
              <a:rPr lang="en-GB" smtClean="0"/>
              <a:t>19/01/2026</a:t>
            </a:fld>
            <a:endParaRPr lang="en-GB"/>
          </a:p>
        </p:txBody>
      </p:sp>
      <p:sp>
        <p:nvSpPr>
          <p:cNvPr id="5" name="Footer Placeholder 4">
            <a:extLst>
              <a:ext uri="{FF2B5EF4-FFF2-40B4-BE49-F238E27FC236}">
                <a16:creationId xmlns:a16="http://schemas.microsoft.com/office/drawing/2014/main" id="{33D5BD46-3D27-5EDF-E433-CDFB127A8C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A1E1ADF-6F42-660F-CA34-72A16B390FAD}"/>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1816841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D2A478-9A8C-4388-A541-32E24813663F}"/>
              </a:ext>
            </a:extLst>
          </p:cNvPr>
          <p:cNvSpPr/>
          <p:nvPr userDrawn="1"/>
        </p:nvSpPr>
        <p:spPr>
          <a:xfrm>
            <a:off x="-1161432" y="3557372"/>
            <a:ext cx="14375967" cy="3312000"/>
          </a:xfrm>
          <a:prstGeom prst="rect">
            <a:avLst/>
          </a:prstGeom>
          <a:blipFill dpi="0" rotWithShape="1">
            <a:blip r:embed="rId2">
              <a:alphaModFix amt="16000"/>
            </a:blip>
            <a:srcRect/>
            <a:stretch>
              <a:fillRect b="-3358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2291804F-F430-4F08-B4B6-EB20E2630B7E}"/>
              </a:ext>
            </a:extLst>
          </p:cNvPr>
          <p:cNvPicPr>
            <a:picLocks noChangeAspect="1"/>
          </p:cNvPicPr>
          <p:nvPr userDrawn="1"/>
        </p:nvPicPr>
        <p:blipFill>
          <a:blip r:embed="rId3"/>
          <a:stretch>
            <a:fillRect/>
          </a:stretch>
        </p:blipFill>
        <p:spPr>
          <a:xfrm>
            <a:off x="9753600" y="5993353"/>
            <a:ext cx="2298196" cy="758601"/>
          </a:xfrm>
          <a:prstGeom prst="rect">
            <a:avLst/>
          </a:prstGeom>
        </p:spPr>
      </p:pic>
      <p:grpSp>
        <p:nvGrpSpPr>
          <p:cNvPr id="18" name="Group 17">
            <a:extLst>
              <a:ext uri="{FF2B5EF4-FFF2-40B4-BE49-F238E27FC236}">
                <a16:creationId xmlns:a16="http://schemas.microsoft.com/office/drawing/2014/main" id="{74727630-EEFD-4451-BFF7-FD5AA88DD4F1}"/>
              </a:ext>
            </a:extLst>
          </p:cNvPr>
          <p:cNvGrpSpPr/>
          <p:nvPr userDrawn="1"/>
        </p:nvGrpSpPr>
        <p:grpSpPr>
          <a:xfrm>
            <a:off x="0" y="5993353"/>
            <a:ext cx="2592730" cy="758601"/>
            <a:chOff x="2686906" y="2036370"/>
            <a:chExt cx="7661034" cy="2411999"/>
          </a:xfrm>
        </p:grpSpPr>
        <p:pic>
          <p:nvPicPr>
            <p:cNvPr id="14" name="Picture 13">
              <a:extLst>
                <a:ext uri="{FF2B5EF4-FFF2-40B4-BE49-F238E27FC236}">
                  <a16:creationId xmlns:a16="http://schemas.microsoft.com/office/drawing/2014/main" id="{83D514BE-FD82-4376-9962-B355E2A125E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07676" y="2302237"/>
              <a:ext cx="1880263" cy="1880264"/>
            </a:xfrm>
            <a:prstGeom prst="rect">
              <a:avLst/>
            </a:prstGeom>
          </p:spPr>
        </p:pic>
        <p:sp>
          <p:nvSpPr>
            <p:cNvPr id="15" name="TextBox 14">
              <a:extLst>
                <a:ext uri="{FF2B5EF4-FFF2-40B4-BE49-F238E27FC236}">
                  <a16:creationId xmlns:a16="http://schemas.microsoft.com/office/drawing/2014/main" id="{F94F5670-9C0F-4746-9B16-17144CFB8BF9}"/>
                </a:ext>
              </a:extLst>
            </p:cNvPr>
            <p:cNvSpPr txBox="1"/>
            <p:nvPr userDrawn="1"/>
          </p:nvSpPr>
          <p:spPr>
            <a:xfrm rot="4152081">
              <a:off x="5141808" y="2036370"/>
              <a:ext cx="2411999" cy="2412000"/>
            </a:xfrm>
            <a:prstGeom prst="rect">
              <a:avLst/>
            </a:prstGeom>
            <a:noFill/>
          </p:spPr>
          <p:txBody>
            <a:bodyPr wrap="square" rtlCol="0">
              <a:prstTxWarp prst="textCircle">
                <a:avLst/>
              </a:prstTxWarp>
              <a:spAutoFit/>
            </a:bodyPr>
            <a:lstStyle/>
            <a:p>
              <a:r>
                <a:rPr lang="en-GB" sz="3200" b="1" dirty="0">
                  <a:solidFill>
                    <a:srgbClr val="01284F"/>
                  </a:solidFill>
                  <a:latin typeface="Consolas" panose="020B0609020204030204" pitchFamily="49" charset="0"/>
                </a:rPr>
                <a:t>C R E A T E </a:t>
              </a:r>
              <a:r>
                <a:rPr lang="en-GB" sz="2400" dirty="0">
                  <a:solidFill>
                    <a:srgbClr val="01284F"/>
                  </a:solidFill>
                  <a:latin typeface="Consolas" panose="020B0609020204030204" pitchFamily="49" charset="0"/>
                </a:rPr>
                <a:t>.</a:t>
              </a:r>
              <a:r>
                <a:rPr lang="en-GB" sz="2400" b="1" dirty="0">
                  <a:solidFill>
                    <a:srgbClr val="01284F"/>
                  </a:solidFill>
                  <a:latin typeface="Consolas" panose="020B0609020204030204" pitchFamily="49" charset="0"/>
                </a:rPr>
                <a:t> </a:t>
              </a:r>
              <a:r>
                <a:rPr lang="en-GB" sz="2400" dirty="0">
                  <a:solidFill>
                    <a:srgbClr val="01284F"/>
                  </a:solidFill>
                  <a:latin typeface="Consolas" panose="020B0609020204030204" pitchFamily="49" charset="0"/>
                </a:rPr>
                <a:t>t h e n </a:t>
              </a:r>
              <a:r>
                <a:rPr lang="en-GB" sz="3200" dirty="0">
                  <a:solidFill>
                    <a:srgbClr val="01284F"/>
                  </a:solidFill>
                  <a:latin typeface="Consolas" panose="020B0609020204030204" pitchFamily="49" charset="0"/>
                </a:rPr>
                <a:t>(</a:t>
              </a:r>
              <a:r>
                <a:rPr lang="en-GB" sz="3200" b="1" dirty="0">
                  <a:solidFill>
                    <a:srgbClr val="01284F"/>
                  </a:solidFill>
                  <a:latin typeface="Consolas" panose="020B0609020204030204" pitchFamily="49" charset="0"/>
                </a:rPr>
                <a:t> P L A Y </a:t>
              </a:r>
              <a:r>
                <a:rPr lang="en-GB" sz="2400" dirty="0">
                  <a:solidFill>
                    <a:srgbClr val="01284F"/>
                  </a:solidFill>
                  <a:latin typeface="Consolas" panose="020B0609020204030204" pitchFamily="49" charset="0"/>
                </a:rPr>
                <a:t>. t h e n</a:t>
              </a:r>
              <a:r>
                <a:rPr lang="en-GB" sz="3200" b="1" dirty="0">
                  <a:solidFill>
                    <a:srgbClr val="01284F"/>
                  </a:solidFill>
                  <a:latin typeface="Consolas" panose="020B0609020204030204" pitchFamily="49" charset="0"/>
                </a:rPr>
                <a:t> </a:t>
              </a:r>
              <a:r>
                <a:rPr lang="en-GB" sz="3200" dirty="0">
                  <a:solidFill>
                    <a:srgbClr val="01284F"/>
                  </a:solidFill>
                  <a:latin typeface="Consolas" panose="020B0609020204030204" pitchFamily="49" charset="0"/>
                </a:rPr>
                <a:t>(</a:t>
              </a:r>
            </a:p>
          </p:txBody>
        </p:sp>
        <p:sp>
          <p:nvSpPr>
            <p:cNvPr id="16" name="TextBox 15">
              <a:extLst>
                <a:ext uri="{FF2B5EF4-FFF2-40B4-BE49-F238E27FC236}">
                  <a16:creationId xmlns:a16="http://schemas.microsoft.com/office/drawing/2014/main" id="{0ABC6B91-1E4A-463B-ABCE-FB0A381C7EBA}"/>
                </a:ext>
              </a:extLst>
            </p:cNvPr>
            <p:cNvSpPr txBox="1"/>
            <p:nvPr userDrawn="1"/>
          </p:nvSpPr>
          <p:spPr>
            <a:xfrm>
              <a:off x="2686906" y="2961262"/>
              <a:ext cx="1797505" cy="807335"/>
            </a:xfrm>
            <a:prstGeom prst="rect">
              <a:avLst/>
            </a:prstGeom>
            <a:noFill/>
          </p:spPr>
          <p:txBody>
            <a:bodyPr wrap="square" rtlCol="0">
              <a:spAutoFit/>
            </a:bodyPr>
            <a:lstStyle/>
            <a:p>
              <a:pPr algn="r"/>
              <a:r>
                <a:rPr lang="en-GB" sz="1000" b="1" dirty="0">
                  <a:solidFill>
                    <a:srgbClr val="01284F"/>
                  </a:solidFill>
                  <a:latin typeface="Consolas" panose="020B0609020204030204" pitchFamily="49" charset="0"/>
                </a:rPr>
                <a:t>t h e</a:t>
              </a:r>
            </a:p>
          </p:txBody>
        </p:sp>
        <p:sp>
          <p:nvSpPr>
            <p:cNvPr id="17" name="TextBox 16">
              <a:extLst>
                <a:ext uri="{FF2B5EF4-FFF2-40B4-BE49-F238E27FC236}">
                  <a16:creationId xmlns:a16="http://schemas.microsoft.com/office/drawing/2014/main" id="{3F74BC7F-3031-44EB-9736-CA9579CA7277}"/>
                </a:ext>
              </a:extLst>
            </p:cNvPr>
            <p:cNvSpPr txBox="1"/>
            <p:nvPr userDrawn="1"/>
          </p:nvSpPr>
          <p:spPr>
            <a:xfrm>
              <a:off x="8211205" y="2961262"/>
              <a:ext cx="2136735" cy="807335"/>
            </a:xfrm>
            <a:prstGeom prst="rect">
              <a:avLst/>
            </a:prstGeom>
            <a:noFill/>
            <a:ln>
              <a:noFill/>
            </a:ln>
          </p:spPr>
          <p:txBody>
            <a:bodyPr wrap="square" rtlCol="0">
              <a:spAutoFit/>
            </a:bodyPr>
            <a:lstStyle/>
            <a:p>
              <a:r>
                <a:rPr lang="en-GB" sz="1000" b="1" dirty="0">
                  <a:ln cmpd="dbl">
                    <a:noFill/>
                  </a:ln>
                  <a:solidFill>
                    <a:srgbClr val="01284F"/>
                  </a:solidFill>
                  <a:latin typeface="Consolas" panose="020B0609020204030204" pitchFamily="49" charset="0"/>
                </a:rPr>
                <a:t>l o </a:t>
              </a:r>
              <a:r>
                <a:rPr lang="en-GB" sz="1000" b="1" dirty="0" err="1">
                  <a:ln cmpd="dbl">
                    <a:noFill/>
                  </a:ln>
                  <a:solidFill>
                    <a:srgbClr val="01284F"/>
                  </a:solidFill>
                  <a:latin typeface="Consolas" panose="020B0609020204030204" pitchFamily="49" charset="0"/>
                </a:rPr>
                <a:t>o</a:t>
              </a:r>
              <a:r>
                <a:rPr lang="en-GB" sz="1000" b="1" dirty="0">
                  <a:ln cmpd="dbl">
                    <a:noFill/>
                  </a:ln>
                  <a:solidFill>
                    <a:srgbClr val="01284F"/>
                  </a:solidFill>
                  <a:latin typeface="Consolas" panose="020B0609020204030204" pitchFamily="49" charset="0"/>
                </a:rPr>
                <a:t> p</a:t>
              </a:r>
            </a:p>
          </p:txBody>
        </p:sp>
      </p:grpSp>
    </p:spTree>
    <p:extLst>
      <p:ext uri="{BB962C8B-B14F-4D97-AF65-F5344CB8AC3E}">
        <p14:creationId xmlns:p14="http://schemas.microsoft.com/office/powerpoint/2010/main" val="3855702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AEBEF-02ED-A7F4-6059-2125197C2B7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4C52370-F995-6355-B36E-29552101B0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BC9813-FBFE-3556-009D-70E35262A745}"/>
              </a:ext>
            </a:extLst>
          </p:cNvPr>
          <p:cNvSpPr>
            <a:spLocks noGrp="1"/>
          </p:cNvSpPr>
          <p:nvPr>
            <p:ph type="dt" sz="half" idx="10"/>
          </p:nvPr>
        </p:nvSpPr>
        <p:spPr/>
        <p:txBody>
          <a:bodyPr/>
          <a:lstStyle/>
          <a:p>
            <a:fld id="{07FF316D-A702-43DC-9D29-D03E1E7F3EF7}" type="datetimeFigureOut">
              <a:rPr lang="en-GB" smtClean="0"/>
              <a:t>19/01/2026</a:t>
            </a:fld>
            <a:endParaRPr lang="en-GB"/>
          </a:p>
        </p:txBody>
      </p:sp>
      <p:sp>
        <p:nvSpPr>
          <p:cNvPr id="5" name="Footer Placeholder 4">
            <a:extLst>
              <a:ext uri="{FF2B5EF4-FFF2-40B4-BE49-F238E27FC236}">
                <a16:creationId xmlns:a16="http://schemas.microsoft.com/office/drawing/2014/main" id="{F25F63CC-B2D9-68CA-57BD-1FF64F637D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7E63D4-587F-610C-C937-9AB1A8A377F2}"/>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2316394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A76D-CDC4-C010-3DA7-9A3727C171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C9F1D3C-1489-33C5-BAFF-734FA20456D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EFCF3-233B-F24B-96EE-9D5ADDECE109}"/>
              </a:ext>
            </a:extLst>
          </p:cNvPr>
          <p:cNvSpPr>
            <a:spLocks noGrp="1"/>
          </p:cNvSpPr>
          <p:nvPr>
            <p:ph type="dt" sz="half" idx="10"/>
          </p:nvPr>
        </p:nvSpPr>
        <p:spPr/>
        <p:txBody>
          <a:bodyPr/>
          <a:lstStyle/>
          <a:p>
            <a:fld id="{07FF316D-A702-43DC-9D29-D03E1E7F3EF7}" type="datetimeFigureOut">
              <a:rPr lang="en-GB" smtClean="0"/>
              <a:t>19/01/2026</a:t>
            </a:fld>
            <a:endParaRPr lang="en-GB"/>
          </a:p>
        </p:txBody>
      </p:sp>
      <p:sp>
        <p:nvSpPr>
          <p:cNvPr id="5" name="Footer Placeholder 4">
            <a:extLst>
              <a:ext uri="{FF2B5EF4-FFF2-40B4-BE49-F238E27FC236}">
                <a16:creationId xmlns:a16="http://schemas.microsoft.com/office/drawing/2014/main" id="{B978F6C3-3F1E-777F-9749-00DC96D51E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F5905D-23B2-3E4B-3464-854D6F904CDC}"/>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4093621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1C53-238F-46B8-562A-BCE743940BE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32AC7FB-6EFA-3F0D-45AB-56FBA4CE19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4D98FE7-6E06-3300-00C2-A708A69483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B820956-3BED-F103-2772-77DFA36816E3}"/>
              </a:ext>
            </a:extLst>
          </p:cNvPr>
          <p:cNvSpPr>
            <a:spLocks noGrp="1"/>
          </p:cNvSpPr>
          <p:nvPr>
            <p:ph type="dt" sz="half" idx="10"/>
          </p:nvPr>
        </p:nvSpPr>
        <p:spPr/>
        <p:txBody>
          <a:bodyPr/>
          <a:lstStyle/>
          <a:p>
            <a:fld id="{07FF316D-A702-43DC-9D29-D03E1E7F3EF7}" type="datetimeFigureOut">
              <a:rPr lang="en-GB" smtClean="0"/>
              <a:t>19/01/2026</a:t>
            </a:fld>
            <a:endParaRPr lang="en-GB"/>
          </a:p>
        </p:txBody>
      </p:sp>
      <p:sp>
        <p:nvSpPr>
          <p:cNvPr id="6" name="Footer Placeholder 5">
            <a:extLst>
              <a:ext uri="{FF2B5EF4-FFF2-40B4-BE49-F238E27FC236}">
                <a16:creationId xmlns:a16="http://schemas.microsoft.com/office/drawing/2014/main" id="{36C563AC-167A-1250-F03C-77FEF22F6A9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AE279D2-A723-79EA-2777-64801405D84A}"/>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1857335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F667-23E0-7CD7-10FF-DC7D52146DE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F94E1A2-5418-1252-E6BF-A898387C7F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D233CB-CC48-0CAA-07A0-3D9A5607AB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60B618-F4B2-605D-DB15-C786FE43A2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0F9DD1-C5CB-C47F-E1F7-710CA4013A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A0842EF-E1E0-07F4-8CAC-DDEFDA97F98F}"/>
              </a:ext>
            </a:extLst>
          </p:cNvPr>
          <p:cNvSpPr>
            <a:spLocks noGrp="1"/>
          </p:cNvSpPr>
          <p:nvPr>
            <p:ph type="dt" sz="half" idx="10"/>
          </p:nvPr>
        </p:nvSpPr>
        <p:spPr/>
        <p:txBody>
          <a:bodyPr/>
          <a:lstStyle/>
          <a:p>
            <a:fld id="{07FF316D-A702-43DC-9D29-D03E1E7F3EF7}" type="datetimeFigureOut">
              <a:rPr lang="en-GB" smtClean="0"/>
              <a:t>19/01/2026</a:t>
            </a:fld>
            <a:endParaRPr lang="en-GB"/>
          </a:p>
        </p:txBody>
      </p:sp>
      <p:sp>
        <p:nvSpPr>
          <p:cNvPr id="8" name="Footer Placeholder 7">
            <a:extLst>
              <a:ext uri="{FF2B5EF4-FFF2-40B4-BE49-F238E27FC236}">
                <a16:creationId xmlns:a16="http://schemas.microsoft.com/office/drawing/2014/main" id="{74C64C4C-285C-482B-A1CE-5FDF298B32F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421E539-8E7E-A461-7708-CC83877E868F}"/>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2020428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CF84-5184-B835-BB6C-6ECCA209897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E4E8F04-4289-9240-061C-AF9D57A93398}"/>
              </a:ext>
            </a:extLst>
          </p:cNvPr>
          <p:cNvSpPr>
            <a:spLocks noGrp="1"/>
          </p:cNvSpPr>
          <p:nvPr>
            <p:ph type="dt" sz="half" idx="10"/>
          </p:nvPr>
        </p:nvSpPr>
        <p:spPr/>
        <p:txBody>
          <a:bodyPr/>
          <a:lstStyle/>
          <a:p>
            <a:fld id="{07FF316D-A702-43DC-9D29-D03E1E7F3EF7}" type="datetimeFigureOut">
              <a:rPr lang="en-GB" smtClean="0"/>
              <a:t>19/01/2026</a:t>
            </a:fld>
            <a:endParaRPr lang="en-GB"/>
          </a:p>
        </p:txBody>
      </p:sp>
      <p:sp>
        <p:nvSpPr>
          <p:cNvPr id="4" name="Footer Placeholder 3">
            <a:extLst>
              <a:ext uri="{FF2B5EF4-FFF2-40B4-BE49-F238E27FC236}">
                <a16:creationId xmlns:a16="http://schemas.microsoft.com/office/drawing/2014/main" id="{00D2798D-7B95-8228-F346-F5247873DD0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433042D-F944-A928-5672-2C99E2FF0324}"/>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475397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720310-710B-0681-405B-2C66F50F79A9}"/>
              </a:ext>
            </a:extLst>
          </p:cNvPr>
          <p:cNvSpPr>
            <a:spLocks noGrp="1"/>
          </p:cNvSpPr>
          <p:nvPr>
            <p:ph type="dt" sz="half" idx="10"/>
          </p:nvPr>
        </p:nvSpPr>
        <p:spPr/>
        <p:txBody>
          <a:bodyPr/>
          <a:lstStyle/>
          <a:p>
            <a:fld id="{07FF316D-A702-43DC-9D29-D03E1E7F3EF7}" type="datetimeFigureOut">
              <a:rPr lang="en-GB" smtClean="0"/>
              <a:t>19/01/2026</a:t>
            </a:fld>
            <a:endParaRPr lang="en-GB"/>
          </a:p>
        </p:txBody>
      </p:sp>
      <p:sp>
        <p:nvSpPr>
          <p:cNvPr id="3" name="Footer Placeholder 2">
            <a:extLst>
              <a:ext uri="{FF2B5EF4-FFF2-40B4-BE49-F238E27FC236}">
                <a16:creationId xmlns:a16="http://schemas.microsoft.com/office/drawing/2014/main" id="{689D5A69-52D5-84FD-C346-F24E964029D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DE8908A-E43A-02EA-7A0C-C2763762DB41}"/>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3062506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6001D-2F28-6E85-4B9E-3803DD50D5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8E6A592-3C06-E3E2-3409-4B224C314D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370574E-06B6-594F-3233-7737B04B9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D19162-C000-D0D0-5D96-B8F3FBA02965}"/>
              </a:ext>
            </a:extLst>
          </p:cNvPr>
          <p:cNvSpPr>
            <a:spLocks noGrp="1"/>
          </p:cNvSpPr>
          <p:nvPr>
            <p:ph type="dt" sz="half" idx="10"/>
          </p:nvPr>
        </p:nvSpPr>
        <p:spPr/>
        <p:txBody>
          <a:bodyPr/>
          <a:lstStyle/>
          <a:p>
            <a:fld id="{07FF316D-A702-43DC-9D29-D03E1E7F3EF7}" type="datetimeFigureOut">
              <a:rPr lang="en-GB" smtClean="0"/>
              <a:t>19/01/2026</a:t>
            </a:fld>
            <a:endParaRPr lang="en-GB"/>
          </a:p>
        </p:txBody>
      </p:sp>
      <p:sp>
        <p:nvSpPr>
          <p:cNvPr id="6" name="Footer Placeholder 5">
            <a:extLst>
              <a:ext uri="{FF2B5EF4-FFF2-40B4-BE49-F238E27FC236}">
                <a16:creationId xmlns:a16="http://schemas.microsoft.com/office/drawing/2014/main" id="{9D6FD62C-EE60-872A-DB22-93C803B0C3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EF0725F-C636-E587-9F56-00EEABC63426}"/>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1484088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17796-A484-B6EE-6DD6-DDF1CDCF5F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E5410B0-ED26-AFD7-1F36-126D5BF7BE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A6803F3-E225-9D46-A8C1-DBD7ED6B6A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048E64-D1C9-39C0-55EE-0C1D3CD9CC13}"/>
              </a:ext>
            </a:extLst>
          </p:cNvPr>
          <p:cNvSpPr>
            <a:spLocks noGrp="1"/>
          </p:cNvSpPr>
          <p:nvPr>
            <p:ph type="dt" sz="half" idx="10"/>
          </p:nvPr>
        </p:nvSpPr>
        <p:spPr/>
        <p:txBody>
          <a:bodyPr/>
          <a:lstStyle/>
          <a:p>
            <a:fld id="{07FF316D-A702-43DC-9D29-D03E1E7F3EF7}" type="datetimeFigureOut">
              <a:rPr lang="en-GB" smtClean="0"/>
              <a:t>19/01/2026</a:t>
            </a:fld>
            <a:endParaRPr lang="en-GB"/>
          </a:p>
        </p:txBody>
      </p:sp>
      <p:sp>
        <p:nvSpPr>
          <p:cNvPr id="6" name="Footer Placeholder 5">
            <a:extLst>
              <a:ext uri="{FF2B5EF4-FFF2-40B4-BE49-F238E27FC236}">
                <a16:creationId xmlns:a16="http://schemas.microsoft.com/office/drawing/2014/main" id="{96457CE5-E29A-03DE-E794-EB8CAC04A54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30A7DF5-68EE-1F3F-DCE0-B2823713AE23}"/>
              </a:ext>
            </a:extLst>
          </p:cNvPr>
          <p:cNvSpPr>
            <a:spLocks noGrp="1"/>
          </p:cNvSpPr>
          <p:nvPr>
            <p:ph type="sldNum" sz="quarter" idx="12"/>
          </p:nvPr>
        </p:nvSpPr>
        <p:spPr/>
        <p:txBody>
          <a:bodyPr/>
          <a:lstStyle/>
          <a:p>
            <a:fld id="{F3BBCB59-7F56-4F8F-9A95-5A352A879EA2}" type="slidenum">
              <a:rPr lang="en-GB" smtClean="0"/>
              <a:t>‹#›</a:t>
            </a:fld>
            <a:endParaRPr lang="en-GB"/>
          </a:p>
        </p:txBody>
      </p:sp>
    </p:spTree>
    <p:extLst>
      <p:ext uri="{BB962C8B-B14F-4D97-AF65-F5344CB8AC3E}">
        <p14:creationId xmlns:p14="http://schemas.microsoft.com/office/powerpoint/2010/main" val="54390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539112-D445-7D98-FCDB-63830A9641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724D4F1-A41B-3690-E695-83070E1616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49D508-1A84-5F67-FA85-798EE2AC5F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7FF316D-A702-43DC-9D29-D03E1E7F3EF7}" type="datetimeFigureOut">
              <a:rPr lang="en-GB" smtClean="0"/>
              <a:t>19/01/2026</a:t>
            </a:fld>
            <a:endParaRPr lang="en-GB"/>
          </a:p>
        </p:txBody>
      </p:sp>
      <p:sp>
        <p:nvSpPr>
          <p:cNvPr id="5" name="Footer Placeholder 4">
            <a:extLst>
              <a:ext uri="{FF2B5EF4-FFF2-40B4-BE49-F238E27FC236}">
                <a16:creationId xmlns:a16="http://schemas.microsoft.com/office/drawing/2014/main" id="{0D63B5D1-CE88-E144-96E6-697928DBB3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54516785-F7A0-8750-C762-66EA65DB6D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3BBCB59-7F56-4F8F-9A95-5A352A879EA2}" type="slidenum">
              <a:rPr lang="en-GB" smtClean="0"/>
              <a:t>‹#›</a:t>
            </a:fld>
            <a:endParaRPr lang="en-GB"/>
          </a:p>
        </p:txBody>
      </p:sp>
    </p:spTree>
    <p:extLst>
      <p:ext uri="{BB962C8B-B14F-4D97-AF65-F5344CB8AC3E}">
        <p14:creationId xmlns:p14="http://schemas.microsoft.com/office/powerpoint/2010/main" val="4200889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hyperlink" Target="https://patents.google.com/patent/US2455992"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Rmvb4Hktv7U" TargetMode="External"/><Relationship Id="rId2" Type="http://schemas.openxmlformats.org/officeDocument/2006/relationships/hyperlink" Target="https://youtu.be/_L1HeZ2kPck?si=-j3pmHOC-MWYfuuB" TargetMode="Externa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7.gif"/><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en.wikipedia.org/wiki/T%C5%8Dru_Iwatani" TargetMode="External"/><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4.jpeg"/><Relationship Id="rId5" Type="http://schemas.openxmlformats.org/officeDocument/2006/relationships/hyperlink" Target="https://en.wikipedia.org/wiki/Shigeru_Miyamoto" TargetMode="External"/><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hyperlink" Target="https://en.wikipedia.org/wiki/Yu_Suzuki"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46.jp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jpg"/><Relationship Id="rId7" Type="http://schemas.openxmlformats.org/officeDocument/2006/relationships/image" Target="../media/image45.jpg"/><Relationship Id="rId12" Type="http://schemas.openxmlformats.org/officeDocument/2006/relationships/image" Target="../media/image50.png"/><Relationship Id="rId17" Type="http://schemas.openxmlformats.org/officeDocument/2006/relationships/image" Target="../media/image55.jpeg"/><Relationship Id="rId2" Type="http://schemas.openxmlformats.org/officeDocument/2006/relationships/image" Target="../media/image40.jpg"/><Relationship Id="rId16" Type="http://schemas.openxmlformats.org/officeDocument/2006/relationships/image" Target="../media/image54.jpeg"/><Relationship Id="rId20"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4.jpg"/><Relationship Id="rId11" Type="http://schemas.openxmlformats.org/officeDocument/2006/relationships/image" Target="../media/image49.png"/><Relationship Id="rId5" Type="http://schemas.openxmlformats.org/officeDocument/2006/relationships/image" Target="../media/image43.jp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jpg"/><Relationship Id="rId9" Type="http://schemas.openxmlformats.org/officeDocument/2006/relationships/image" Target="../media/image47.png"/><Relationship Id="rId14" Type="http://schemas.openxmlformats.org/officeDocument/2006/relationships/image" Target="../media/image52.jpeg"/></Relationships>
</file>

<file path=ppt/slides/_rels/slide16.xml.rels><?xml version="1.0" encoding="UTF-8" standalone="yes"?>
<Relationships xmlns="http://schemas.openxmlformats.org/package/2006/relationships"><Relationship Id="rId8" Type="http://schemas.openxmlformats.org/officeDocument/2006/relationships/image" Target="../media/image65.jpg"/><Relationship Id="rId3" Type="http://schemas.openxmlformats.org/officeDocument/2006/relationships/image" Target="../media/image60.jpg"/><Relationship Id="rId7" Type="http://schemas.openxmlformats.org/officeDocument/2006/relationships/image" Target="../media/image64.jpg"/><Relationship Id="rId2" Type="http://schemas.openxmlformats.org/officeDocument/2006/relationships/image" Target="../media/image59.jpg"/><Relationship Id="rId1" Type="http://schemas.openxmlformats.org/officeDocument/2006/relationships/slideLayout" Target="../slideLayouts/slideLayout2.xml"/><Relationship Id="rId6" Type="http://schemas.openxmlformats.org/officeDocument/2006/relationships/image" Target="../media/image63.jpg"/><Relationship Id="rId5" Type="http://schemas.openxmlformats.org/officeDocument/2006/relationships/image" Target="../media/image62.jpg"/><Relationship Id="rId10" Type="http://schemas.openxmlformats.org/officeDocument/2006/relationships/image" Target="../media/image67.jpg"/><Relationship Id="rId4" Type="http://schemas.openxmlformats.org/officeDocument/2006/relationships/image" Target="../media/image61.jpg"/><Relationship Id="rId9" Type="http://schemas.openxmlformats.org/officeDocument/2006/relationships/image" Target="../media/image66.jpg"/></Relationships>
</file>

<file path=ppt/slides/_rels/slide17.xml.rels><?xml version="1.0" encoding="UTF-8" standalone="yes"?>
<Relationships xmlns="http://schemas.openxmlformats.org/package/2006/relationships"><Relationship Id="rId2" Type="http://schemas.openxmlformats.org/officeDocument/2006/relationships/hyperlink" Target="https://youtu.be/QbhZSOZgLTs?si=XMilTCq5Uo1isx_p"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hyperlink" Target="https://www.unrealengine.com/en-US/megagrants" TargetMode="External"/><Relationship Id="rId2" Type="http://schemas.openxmlformats.org/officeDocument/2006/relationships/hyperlink" Target="https://ukie.org.uk/public-fundi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hyperlink" Target="https://youtu.be/dTJ1Xf_EItA?si=cQieQ8r5o_a-C690" TargetMode="Externa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jpeg"/></Relationships>
</file>

<file path=ppt/slides/_rels/slide21.xml.rels><?xml version="1.0" encoding="UTF-8" standalone="yes"?>
<Relationships xmlns="http://schemas.openxmlformats.org/package/2006/relationships"><Relationship Id="rId8" Type="http://schemas.openxmlformats.org/officeDocument/2006/relationships/hyperlink" Target="https://www.indiecade.com/" TargetMode="External"/><Relationship Id="rId3" Type="http://schemas.openxmlformats.org/officeDocument/2006/relationships/image" Target="../media/image78.png"/><Relationship Id="rId7" Type="http://schemas.openxmlformats.org/officeDocument/2006/relationships/hyperlink" Target="https://www.developconference.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gamescom.global/en" TargetMode="External"/><Relationship Id="rId5" Type="http://schemas.openxmlformats.org/officeDocument/2006/relationships/hyperlink" Target="https://www.egx.net/london/en-gb/tickets.html?utm_source=paid&amp;utm_medium=google&amp;utm_campaign=EGX&amp;gad_source=1&amp;gclid=Cj0KCQjwgL-3BhDnARIsAL6KZ68xFP1Q7YWgMjNu8zIn7rSXR3_DlQWvKEAiSwYw-sOg9QGuq8TnuD8aAipwEALw_wcB" TargetMode="External"/><Relationship Id="rId4" Type="http://schemas.openxmlformats.org/officeDocument/2006/relationships/hyperlink" Target="https://www.ukgamesexpo.co.uk/"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vginsights.com/game/no-man-s-sky" TargetMode="External"/><Relationship Id="rId5" Type="http://schemas.openxmlformats.org/officeDocument/2006/relationships/image" Target="../media/image86.png"/><Relationship Id="rId4" Type="http://schemas.openxmlformats.org/officeDocument/2006/relationships/image" Target="../media/image85.jpg"/></Relationships>
</file>

<file path=ppt/slides/_rels/slide2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www.ataricompendium.com/archives/articles/crash/crash.html" TargetMode="External"/><Relationship Id="rId3" Type="http://schemas.openxmlformats.org/officeDocument/2006/relationships/hyperlink" Target="https://www.polygon.com/fortnite/2019/10/25/20932658/epic-games-fortnite-lawsuit-chapter-2-leak" TargetMode="External"/><Relationship Id="rId7" Type="http://schemas.openxmlformats.org/officeDocument/2006/relationships/hyperlink" Target="https://www.pcgamer.com/games/phasmophobia-developer-announces-new-indie-publishing-label-were-now-in-the-place-where-we-want-to-support-studios-and-provide-the-support-id-have-appreciated-at-the-start-of-my-journey/" TargetMode="External"/><Relationship Id="rId2" Type="http://schemas.openxmlformats.org/officeDocument/2006/relationships/hyperlink" Target="https://www.britannica.com/topic/Pong" TargetMode="External"/><Relationship Id="rId1" Type="http://schemas.openxmlformats.org/officeDocument/2006/relationships/slideLayout" Target="../slideLayouts/slideLayout2.xml"/><Relationship Id="rId6" Type="http://schemas.openxmlformats.org/officeDocument/2006/relationships/hyperlink" Target="https://www.gamesindustry.biz/tiga-uk-games-studios-cautiously-optimistic-about-the-industry-in-2024" TargetMode="External"/><Relationship Id="rId5" Type="http://schemas.openxmlformats.org/officeDocument/2006/relationships/hyperlink" Target="http://www.computer-timeline.com/timeline/goldsmith-and-mann/" TargetMode="External"/><Relationship Id="rId10" Type="http://schemas.openxmlformats.org/officeDocument/2006/relationships/hyperlink" Target="https://thereader.mitpress.mit.edu/before-pong-there-was-computer-space/" TargetMode="External"/><Relationship Id="rId4" Type="http://schemas.openxmlformats.org/officeDocument/2006/relationships/hyperlink" Target="https://www.statista.com/statistics/513292/consumer-spending-on-boxed-software-united-kingdom-uk/" TargetMode="External"/><Relationship Id="rId9" Type="http://schemas.openxmlformats.org/officeDocument/2006/relationships/hyperlink" Target="https://ukie.org.uk/news/2024/04/2023VideoGameIndustryValua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newzoo.com/resources/blog/global-games-market-revenue-estimates-and-forecasts-in-2024"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activision.com/?utm_source=404&amp;utm_medium=redirect&amp;utm_campaign=122222" TargetMode="Externa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people standing together&#10;&#10;Description automatically generated">
            <a:extLst>
              <a:ext uri="{FF2B5EF4-FFF2-40B4-BE49-F238E27FC236}">
                <a16:creationId xmlns:a16="http://schemas.microsoft.com/office/drawing/2014/main" id="{5AFF9EC4-8CBF-C30C-3201-01F1B7745CC3}"/>
              </a:ext>
            </a:extLst>
          </p:cNvPr>
          <p:cNvPicPr>
            <a:picLocks noChangeAspect="1"/>
          </p:cNvPicPr>
          <p:nvPr/>
        </p:nvPicPr>
        <p:blipFill>
          <a:blip r:embed="rId2">
            <a:extLst>
              <a:ext uri="{28A0092B-C50C-407E-A947-70E740481C1C}">
                <a14:useLocalDpi xmlns:a14="http://schemas.microsoft.com/office/drawing/2010/main" val="0"/>
              </a:ext>
            </a:extLst>
          </a:blip>
          <a:srcRect l="2568" t="6484" r="16463" b="2"/>
          <a:stretch/>
        </p:blipFill>
        <p:spPr>
          <a:xfrm>
            <a:off x="3523488" y="10"/>
            <a:ext cx="8668512" cy="6857990"/>
          </a:xfrm>
          <a:prstGeom prst="rect">
            <a:avLst/>
          </a:prstGeom>
        </p:spPr>
      </p:pic>
      <p:sp>
        <p:nvSpPr>
          <p:cNvPr id="43" name="Rectangle 4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ECC90A-8723-ABA7-576C-1563A709EEAE}"/>
              </a:ext>
            </a:extLst>
          </p:cNvPr>
          <p:cNvSpPr>
            <a:spLocks noGrp="1"/>
          </p:cNvSpPr>
          <p:nvPr>
            <p:ph type="title"/>
          </p:nvPr>
        </p:nvSpPr>
        <p:spPr>
          <a:xfrm>
            <a:off x="434018" y="1497676"/>
            <a:ext cx="5661982" cy="2323556"/>
          </a:xfrm>
        </p:spPr>
        <p:txBody>
          <a:bodyPr vert="horz" lIns="91440" tIns="45720" rIns="91440" bIns="45720" rtlCol="0" anchor="b">
            <a:normAutofit fontScale="90000"/>
          </a:bodyPr>
          <a:lstStyle/>
          <a:p>
            <a:r>
              <a:rPr lang="en-US" sz="3000" dirty="0"/>
              <a:t>BSc Hons Computer Games Design and Development</a:t>
            </a:r>
            <a:br>
              <a:rPr lang="en-US" sz="3000" dirty="0"/>
            </a:br>
            <a:br>
              <a:rPr lang="en-US" sz="3000" dirty="0"/>
            </a:br>
            <a:br>
              <a:rPr lang="en-US" sz="3000" dirty="0"/>
            </a:br>
            <a:r>
              <a:rPr lang="en-US" sz="3000" dirty="0"/>
              <a:t>GDV4000 Introduction to Games Industry Practice</a:t>
            </a:r>
          </a:p>
        </p:txBody>
      </p:sp>
      <p:sp>
        <p:nvSpPr>
          <p:cNvPr id="6" name="Title 1">
            <a:extLst>
              <a:ext uri="{FF2B5EF4-FFF2-40B4-BE49-F238E27FC236}">
                <a16:creationId xmlns:a16="http://schemas.microsoft.com/office/drawing/2014/main" id="{71B310AF-8B05-79F8-57D6-8E737BAF0854}"/>
              </a:ext>
            </a:extLst>
          </p:cNvPr>
          <p:cNvSpPr txBox="1">
            <a:spLocks/>
          </p:cNvSpPr>
          <p:nvPr/>
        </p:nvSpPr>
        <p:spPr>
          <a:xfrm>
            <a:off x="434018" y="4785631"/>
            <a:ext cx="6045913" cy="205407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2000" dirty="0">
                <a:latin typeface="+mn-lt"/>
                <a:ea typeface="+mn-ea"/>
                <a:cs typeface="+mn-cs"/>
              </a:rPr>
              <a:t>An Overview of the Interactive Entertainment Industry</a:t>
            </a:r>
          </a:p>
          <a:p>
            <a:pPr algn="ctr">
              <a:spcBef>
                <a:spcPts val="1000"/>
              </a:spcBef>
            </a:pPr>
            <a:r>
              <a:rPr lang="en-US" sz="2000" dirty="0">
                <a:latin typeface="+mn-lt"/>
                <a:ea typeface="+mn-ea"/>
                <a:cs typeface="+mn-cs"/>
              </a:rPr>
              <a:t>(aka. The Video Games Industry)</a:t>
            </a:r>
          </a:p>
        </p:txBody>
      </p:sp>
      <p:sp>
        <p:nvSpPr>
          <p:cNvPr id="48" name="Rectangle 4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4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94769DF4-CE0F-FD59-2CC4-1DF5C080F974}"/>
              </a:ext>
            </a:extLst>
          </p:cNvPr>
          <p:cNvSpPr txBox="1">
            <a:spLocks/>
          </p:cNvSpPr>
          <p:nvPr/>
        </p:nvSpPr>
        <p:spPr>
          <a:xfrm>
            <a:off x="10089861" y="6692113"/>
            <a:ext cx="2165527" cy="194792"/>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800" dirty="0">
                <a:solidFill>
                  <a:schemeClr val="bg1"/>
                </a:solidFill>
                <a:latin typeface="+mn-lt"/>
                <a:ea typeface="+mn-ea"/>
                <a:cs typeface="+mn-cs"/>
              </a:rPr>
              <a:t>The Fallout 4 Dev Team – Bethesda Softworks</a:t>
            </a:r>
          </a:p>
        </p:txBody>
      </p:sp>
    </p:spTree>
    <p:extLst>
      <p:ext uri="{BB962C8B-B14F-4D97-AF65-F5344CB8AC3E}">
        <p14:creationId xmlns:p14="http://schemas.microsoft.com/office/powerpoint/2010/main" val="2207408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6D6B7-3D99-E5DF-A289-27F2259152B2}"/>
              </a:ext>
            </a:extLst>
          </p:cNvPr>
          <p:cNvSpPr>
            <a:spLocks noGrp="1"/>
          </p:cNvSpPr>
          <p:nvPr>
            <p:ph type="title"/>
          </p:nvPr>
        </p:nvSpPr>
        <p:spPr>
          <a:xfrm>
            <a:off x="4654296" y="329184"/>
            <a:ext cx="6894576" cy="1783080"/>
          </a:xfrm>
        </p:spPr>
        <p:txBody>
          <a:bodyPr anchor="b">
            <a:normAutofit/>
          </a:bodyPr>
          <a:lstStyle/>
          <a:p>
            <a:r>
              <a:rPr lang="en-GB" sz="5400" dirty="0"/>
              <a:t>2. A Brief History of the Games Industry Part 1</a:t>
            </a:r>
          </a:p>
        </p:txBody>
      </p:sp>
      <p:pic>
        <p:nvPicPr>
          <p:cNvPr id="7" name="Picture 6" descr="Thomas T. Goldsmith Jr. Co-inventor of the Cathode-Ray Tube Amusement Device.">
            <a:extLst>
              <a:ext uri="{FF2B5EF4-FFF2-40B4-BE49-F238E27FC236}">
                <a16:creationId xmlns:a16="http://schemas.microsoft.com/office/drawing/2014/main" id="{A5417D29-0424-4BA9-752A-BEE5709005B1}"/>
              </a:ext>
            </a:extLst>
          </p:cNvPr>
          <p:cNvPicPr>
            <a:picLocks noChangeAspect="1"/>
          </p:cNvPicPr>
          <p:nvPr/>
        </p:nvPicPr>
        <p:blipFill>
          <a:blip r:embed="rId2">
            <a:extLst>
              <a:ext uri="{28A0092B-C50C-407E-A947-70E740481C1C}">
                <a14:useLocalDpi xmlns:a14="http://schemas.microsoft.com/office/drawing/2010/main" val="0"/>
              </a:ext>
            </a:extLst>
          </a:blip>
          <a:srcRect t="178" b="15562"/>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37"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of the Cathode-Ray Tube Amusement Device. The first games machine.">
            <a:extLst>
              <a:ext uri="{FF2B5EF4-FFF2-40B4-BE49-F238E27FC236}">
                <a16:creationId xmlns:a16="http://schemas.microsoft.com/office/drawing/2014/main" id="{7294B7F9-0506-C568-2713-08B0CEB82422}"/>
              </a:ext>
            </a:extLst>
          </p:cNvPr>
          <p:cNvPicPr>
            <a:picLocks noChangeAspect="1"/>
          </p:cNvPicPr>
          <p:nvPr/>
        </p:nvPicPr>
        <p:blipFill>
          <a:blip r:embed="rId3">
            <a:extLst>
              <a:ext uri="{28A0092B-C50C-407E-A947-70E740481C1C}">
                <a14:useLocalDpi xmlns:a14="http://schemas.microsoft.com/office/drawing/2010/main" val="0"/>
              </a:ext>
            </a:extLst>
          </a:blip>
          <a:srcRect r="3" b="4193"/>
          <a:stretch/>
        </p:blipFill>
        <p:spPr>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
        <p:nvSpPr>
          <p:cNvPr id="3" name="Content Placeholder 2">
            <a:extLst>
              <a:ext uri="{FF2B5EF4-FFF2-40B4-BE49-F238E27FC236}">
                <a16:creationId xmlns:a16="http://schemas.microsoft.com/office/drawing/2014/main" id="{35CAFA56-7A29-0811-268D-677B095EB4C5}"/>
              </a:ext>
            </a:extLst>
          </p:cNvPr>
          <p:cNvSpPr>
            <a:spLocks noGrp="1"/>
          </p:cNvSpPr>
          <p:nvPr>
            <p:ph idx="1"/>
          </p:nvPr>
        </p:nvSpPr>
        <p:spPr>
          <a:xfrm>
            <a:off x="4654296" y="2706624"/>
            <a:ext cx="6894576" cy="3483864"/>
          </a:xfrm>
        </p:spPr>
        <p:txBody>
          <a:bodyPr>
            <a:normAutofit/>
          </a:bodyPr>
          <a:lstStyle/>
          <a:p>
            <a:r>
              <a:rPr lang="en-GB" sz="1800" dirty="0"/>
              <a:t>Where did it start? </a:t>
            </a:r>
          </a:p>
          <a:p>
            <a:pPr lvl="1"/>
            <a:r>
              <a:rPr lang="en-GB" sz="1800" dirty="0"/>
              <a:t>Some early innovations…</a:t>
            </a:r>
          </a:p>
          <a:p>
            <a:pPr lvl="1"/>
            <a:endParaRPr lang="en-GB" sz="2200" dirty="0"/>
          </a:p>
          <a:p>
            <a:pPr lvl="1"/>
            <a:r>
              <a:rPr lang="en-GB" sz="1800" dirty="0"/>
              <a:t>Pre 1950.</a:t>
            </a:r>
          </a:p>
          <a:p>
            <a:pPr lvl="2"/>
            <a:r>
              <a:rPr lang="en-GB" sz="1800" dirty="0"/>
              <a:t>In 1947, Thomas T. Goldsmith Jr., and </a:t>
            </a:r>
            <a:r>
              <a:rPr lang="en-GB" sz="1800" dirty="0" err="1"/>
              <a:t>Estle</a:t>
            </a:r>
            <a:r>
              <a:rPr lang="en-GB" sz="1800" dirty="0"/>
              <a:t> Ray Mann filed the patent for the ‘</a:t>
            </a:r>
            <a:r>
              <a:rPr lang="en-GB" sz="1800" dirty="0">
                <a:hlinkClick r:id="rId4"/>
              </a:rPr>
              <a:t>Cathode-ray Tube Amusement Device</a:t>
            </a:r>
            <a:r>
              <a:rPr lang="en-GB" sz="1800" dirty="0"/>
              <a:t>’. It was granted in December 1948 and became the first electronic game. The player could fire missiles on the screen at targets with an electron gun. The high cost of production meant that the device never went beyond the prototype stage (</a:t>
            </a:r>
            <a:r>
              <a:rPr lang="en-GB" sz="1800" dirty="0" err="1"/>
              <a:t>Dalakov</a:t>
            </a:r>
            <a:r>
              <a:rPr lang="en-GB" sz="1800" dirty="0"/>
              <a:t>, N.D). </a:t>
            </a:r>
          </a:p>
        </p:txBody>
      </p:sp>
      <p:sp>
        <p:nvSpPr>
          <p:cNvPr id="8" name="TextBox 7">
            <a:extLst>
              <a:ext uri="{FF2B5EF4-FFF2-40B4-BE49-F238E27FC236}">
                <a16:creationId xmlns:a16="http://schemas.microsoft.com/office/drawing/2014/main" id="{366F3554-8AE0-DDE1-CEE2-206DC7BE5306}"/>
              </a:ext>
            </a:extLst>
          </p:cNvPr>
          <p:cNvSpPr txBox="1"/>
          <p:nvPr/>
        </p:nvSpPr>
        <p:spPr>
          <a:xfrm>
            <a:off x="387840" y="3850782"/>
            <a:ext cx="3626376" cy="307777"/>
          </a:xfrm>
          <a:prstGeom prst="rect">
            <a:avLst/>
          </a:prstGeom>
          <a:noFill/>
        </p:spPr>
        <p:txBody>
          <a:bodyPr wrap="square" rtlCol="0">
            <a:spAutoFit/>
          </a:bodyPr>
          <a:lstStyle/>
          <a:p>
            <a:r>
              <a:rPr lang="en-GB" sz="1400" dirty="0">
                <a:highlight>
                  <a:srgbClr val="C0C0C0"/>
                </a:highlight>
              </a:rPr>
              <a:t>Thomas Toliver Goldsmith Jr. 1910 - 2009</a:t>
            </a:r>
          </a:p>
        </p:txBody>
      </p:sp>
    </p:spTree>
    <p:extLst>
      <p:ext uri="{BB962C8B-B14F-4D97-AF65-F5344CB8AC3E}">
        <p14:creationId xmlns:p14="http://schemas.microsoft.com/office/powerpoint/2010/main" val="2845208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CA854AE-248C-0416-C479-BE870E6C98E5}"/>
              </a:ext>
            </a:extLst>
          </p:cNvPr>
          <p:cNvSpPr>
            <a:spLocks noGrp="1"/>
          </p:cNvSpPr>
          <p:nvPr>
            <p:ph type="title"/>
          </p:nvPr>
        </p:nvSpPr>
        <p:spPr>
          <a:xfrm>
            <a:off x="91440" y="261269"/>
            <a:ext cx="6004560" cy="1734220"/>
          </a:xfrm>
        </p:spPr>
        <p:txBody>
          <a:bodyPr vert="horz" lIns="91440" tIns="45720" rIns="91440" bIns="45720" rtlCol="0" anchor="b">
            <a:normAutofit/>
          </a:bodyPr>
          <a:lstStyle/>
          <a:p>
            <a:r>
              <a:rPr lang="en-US" sz="4800" dirty="0">
                <a:solidFill>
                  <a:schemeClr val="bg1"/>
                </a:solidFill>
              </a:rPr>
              <a:t>2. A Brief History of the Games Industry Part 1</a:t>
            </a:r>
          </a:p>
        </p:txBody>
      </p:sp>
      <p:cxnSp>
        <p:nvCxnSpPr>
          <p:cNvPr id="61" name="Straight Connector 6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04C3AB27-8BD1-31E3-580F-58D59E9BDB03}"/>
              </a:ext>
            </a:extLst>
          </p:cNvPr>
          <p:cNvSpPr txBox="1">
            <a:spLocks/>
          </p:cNvSpPr>
          <p:nvPr/>
        </p:nvSpPr>
        <p:spPr>
          <a:xfrm>
            <a:off x="1295400" y="2288833"/>
            <a:ext cx="4800600" cy="3711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sz="1700" dirty="0">
              <a:solidFill>
                <a:schemeClr val="bg1"/>
              </a:solidFill>
            </a:endParaRPr>
          </a:p>
          <a:p>
            <a:pPr lvl="1"/>
            <a:r>
              <a:rPr lang="en-US" sz="1700" dirty="0">
                <a:solidFill>
                  <a:schemeClr val="bg1"/>
                </a:solidFill>
              </a:rPr>
              <a:t>1950s – 1960s.</a:t>
            </a:r>
          </a:p>
          <a:p>
            <a:pPr lvl="2"/>
            <a:r>
              <a:rPr lang="en-US" sz="1700" dirty="0">
                <a:solidFill>
                  <a:schemeClr val="bg1"/>
                </a:solidFill>
              </a:rPr>
              <a:t>In 1962, the first officially recognised video game ‘</a:t>
            </a:r>
            <a:r>
              <a:rPr lang="en-US" sz="1700" dirty="0" err="1">
                <a:solidFill>
                  <a:schemeClr val="bg1"/>
                </a:solidFill>
              </a:rPr>
              <a:t>Spacewar</a:t>
            </a:r>
            <a:r>
              <a:rPr lang="en-US" sz="1700" dirty="0">
                <a:solidFill>
                  <a:schemeClr val="bg1"/>
                </a:solidFill>
              </a:rPr>
              <a:t>!’ was developed for the PDP-1 system. The idea came from Steve ‘Slug’ Russell as an idea for a spaceship trainer. It was developed alongside Russell by Martin </a:t>
            </a:r>
            <a:r>
              <a:rPr lang="en-US" sz="1700" dirty="0" err="1">
                <a:solidFill>
                  <a:schemeClr val="bg1"/>
                </a:solidFill>
              </a:rPr>
              <a:t>Graetz</a:t>
            </a:r>
            <a:r>
              <a:rPr lang="en-US" sz="1700" dirty="0">
                <a:solidFill>
                  <a:schemeClr val="bg1"/>
                </a:solidFill>
              </a:rPr>
              <a:t> and Wayne </a:t>
            </a:r>
            <a:r>
              <a:rPr lang="en-US" sz="1700" dirty="0" err="1">
                <a:solidFill>
                  <a:schemeClr val="bg1"/>
                </a:solidFill>
              </a:rPr>
              <a:t>Wiitanen</a:t>
            </a:r>
            <a:r>
              <a:rPr lang="en-US" sz="1700" dirty="0">
                <a:solidFill>
                  <a:schemeClr val="bg1"/>
                </a:solidFill>
              </a:rPr>
              <a:t> from Harvard and MIT. </a:t>
            </a:r>
          </a:p>
          <a:p>
            <a:pPr lvl="3"/>
            <a:r>
              <a:rPr lang="en-US" sz="1700" dirty="0">
                <a:solidFill>
                  <a:schemeClr val="bg1"/>
                </a:solidFill>
              </a:rPr>
              <a:t>Click </a:t>
            </a:r>
            <a:r>
              <a:rPr lang="en-US" sz="1700" dirty="0">
                <a:solidFill>
                  <a:schemeClr val="bg1"/>
                </a:solidFill>
                <a:hlinkClick r:id="rId2"/>
              </a:rPr>
              <a:t>here</a:t>
            </a:r>
            <a:r>
              <a:rPr lang="en-US" sz="1700" dirty="0">
                <a:solidFill>
                  <a:schemeClr val="bg1"/>
                </a:solidFill>
              </a:rPr>
              <a:t> to watch a brief interview with Steve Russell about the inspiration behind and creation of ‘</a:t>
            </a:r>
            <a:r>
              <a:rPr lang="en-US" sz="1700" dirty="0" err="1">
                <a:solidFill>
                  <a:schemeClr val="bg1"/>
                </a:solidFill>
              </a:rPr>
              <a:t>Spacewar</a:t>
            </a:r>
            <a:r>
              <a:rPr lang="en-US" sz="1700" dirty="0">
                <a:solidFill>
                  <a:schemeClr val="bg1"/>
                </a:solidFill>
              </a:rPr>
              <a:t>!’</a:t>
            </a:r>
          </a:p>
        </p:txBody>
      </p:sp>
      <p:pic>
        <p:nvPicPr>
          <p:cNvPr id="11" name="Picture 2" descr="https://upload.wikimedia.org/wikipedia/commons/thumb/0/02/Spacewar1.png/220px-Spacewar1.png">
            <a:hlinkClick r:id="rId3"/>
            <a:extLst>
              <a:ext uri="{FF2B5EF4-FFF2-40B4-BE49-F238E27FC236}">
                <a16:creationId xmlns:a16="http://schemas.microsoft.com/office/drawing/2014/main" id="{C676B5A0-5E0B-7530-51B2-F583424075D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47247" y="369913"/>
            <a:ext cx="2784532" cy="2784532"/>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Men looking at a computer screen&#10;&#10;Description automatically generated">
            <a:extLst>
              <a:ext uri="{FF2B5EF4-FFF2-40B4-BE49-F238E27FC236}">
                <a16:creationId xmlns:a16="http://schemas.microsoft.com/office/drawing/2014/main" id="{606DE8A9-1B65-4450-93F3-3E4349CE32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8661" y="3897910"/>
            <a:ext cx="3588640" cy="2449246"/>
          </a:xfrm>
          <a:prstGeom prst="rect">
            <a:avLst/>
          </a:prstGeom>
        </p:spPr>
      </p:pic>
      <p:sp>
        <p:nvSpPr>
          <p:cNvPr id="63" name="Rectangle 62">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293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C0C76-1CF3-C84F-F4FE-968C228FB222}"/>
              </a:ext>
            </a:extLst>
          </p:cNvPr>
          <p:cNvSpPr>
            <a:spLocks noGrp="1"/>
          </p:cNvSpPr>
          <p:nvPr>
            <p:ph type="title"/>
          </p:nvPr>
        </p:nvSpPr>
        <p:spPr/>
        <p:txBody>
          <a:bodyPr/>
          <a:lstStyle/>
          <a:p>
            <a:r>
              <a:rPr lang="en-GB" dirty="0"/>
              <a:t>2. A Brief History of the Games Industry Part 1</a:t>
            </a:r>
          </a:p>
        </p:txBody>
      </p:sp>
      <p:sp>
        <p:nvSpPr>
          <p:cNvPr id="3" name="Content Placeholder 2">
            <a:extLst>
              <a:ext uri="{FF2B5EF4-FFF2-40B4-BE49-F238E27FC236}">
                <a16:creationId xmlns:a16="http://schemas.microsoft.com/office/drawing/2014/main" id="{F84BF0D1-1737-3CA1-4E1E-A7BB7F1A9267}"/>
              </a:ext>
            </a:extLst>
          </p:cNvPr>
          <p:cNvSpPr>
            <a:spLocks noGrp="1"/>
          </p:cNvSpPr>
          <p:nvPr>
            <p:ph idx="1"/>
          </p:nvPr>
        </p:nvSpPr>
        <p:spPr>
          <a:xfrm>
            <a:off x="838200" y="1825625"/>
            <a:ext cx="1804851" cy="421186"/>
          </a:xfrm>
        </p:spPr>
        <p:txBody>
          <a:bodyPr>
            <a:normAutofit fontScale="92500" lnSpcReduction="10000"/>
          </a:bodyPr>
          <a:lstStyle/>
          <a:p>
            <a:r>
              <a:rPr lang="en-GB" dirty="0"/>
              <a:t>1970s </a:t>
            </a:r>
          </a:p>
        </p:txBody>
      </p:sp>
      <p:grpSp>
        <p:nvGrpSpPr>
          <p:cNvPr id="32" name="Group 31">
            <a:extLst>
              <a:ext uri="{FF2B5EF4-FFF2-40B4-BE49-F238E27FC236}">
                <a16:creationId xmlns:a16="http://schemas.microsoft.com/office/drawing/2014/main" id="{6C594AD9-94C9-516D-8F0D-AF29F3FDE382}"/>
              </a:ext>
            </a:extLst>
          </p:cNvPr>
          <p:cNvGrpSpPr/>
          <p:nvPr/>
        </p:nvGrpSpPr>
        <p:grpSpPr>
          <a:xfrm>
            <a:off x="838200" y="2246811"/>
            <a:ext cx="1804851" cy="4537166"/>
            <a:chOff x="838200" y="2246811"/>
            <a:chExt cx="1804851" cy="4537166"/>
          </a:xfrm>
        </p:grpSpPr>
        <p:sp>
          <p:nvSpPr>
            <p:cNvPr id="14" name="Rectangle 13">
              <a:extLst>
                <a:ext uri="{FF2B5EF4-FFF2-40B4-BE49-F238E27FC236}">
                  <a16:creationId xmlns:a16="http://schemas.microsoft.com/office/drawing/2014/main" id="{B7B6E28F-9555-0EBD-B1DB-DCE515C00CC6}"/>
                </a:ext>
              </a:extLst>
            </p:cNvPr>
            <p:cNvSpPr/>
            <p:nvPr/>
          </p:nvSpPr>
          <p:spPr>
            <a:xfrm>
              <a:off x="838200" y="2246811"/>
              <a:ext cx="1804851" cy="453716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8" descr="Image result for COmputer Space 1971">
              <a:extLst>
                <a:ext uri="{FF2B5EF4-FFF2-40B4-BE49-F238E27FC236}">
                  <a16:creationId xmlns:a16="http://schemas.microsoft.com/office/drawing/2014/main" id="{8B2068DE-F928-9C3D-EF8A-B00924D01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468" y="2386969"/>
              <a:ext cx="490636" cy="10146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result for COmputer Space 1971">
              <a:extLst>
                <a:ext uri="{FF2B5EF4-FFF2-40B4-BE49-F238E27FC236}">
                  <a16:creationId xmlns:a16="http://schemas.microsoft.com/office/drawing/2014/main" id="{F87EB885-616F-0E53-E7DB-901EC7BCF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406" y="2525242"/>
              <a:ext cx="1052782" cy="8482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EB36541-8250-3312-D092-BE8EDA11549D}"/>
                </a:ext>
              </a:extLst>
            </p:cNvPr>
            <p:cNvSpPr txBox="1"/>
            <p:nvPr/>
          </p:nvSpPr>
          <p:spPr>
            <a:xfrm>
              <a:off x="1005574" y="3400670"/>
              <a:ext cx="1561542" cy="215444"/>
            </a:xfrm>
            <a:prstGeom prst="rect">
              <a:avLst/>
            </a:prstGeom>
            <a:noFill/>
          </p:spPr>
          <p:txBody>
            <a:bodyPr wrap="square" rtlCol="0">
              <a:spAutoFit/>
            </a:bodyPr>
            <a:lstStyle/>
            <a:p>
              <a:r>
                <a:rPr lang="en-GB" sz="800" i="1" dirty="0"/>
                <a:t>© Copyright Nutting Associates</a:t>
              </a:r>
            </a:p>
          </p:txBody>
        </p:sp>
        <p:sp>
          <p:nvSpPr>
            <p:cNvPr id="16" name="Rectangle 15">
              <a:extLst>
                <a:ext uri="{FF2B5EF4-FFF2-40B4-BE49-F238E27FC236}">
                  <a16:creationId xmlns:a16="http://schemas.microsoft.com/office/drawing/2014/main" id="{A43B902B-CE09-9350-8AEB-B359C09A1131}"/>
                </a:ext>
              </a:extLst>
            </p:cNvPr>
            <p:cNvSpPr/>
            <p:nvPr/>
          </p:nvSpPr>
          <p:spPr>
            <a:xfrm>
              <a:off x="896468" y="3753394"/>
              <a:ext cx="1690720" cy="2991393"/>
            </a:xfrm>
            <a:prstGeom prst="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5B11E5A1-D742-2F3F-D5FA-9D85CEC527E8}"/>
                </a:ext>
              </a:extLst>
            </p:cNvPr>
            <p:cNvSpPr txBox="1"/>
            <p:nvPr/>
          </p:nvSpPr>
          <p:spPr>
            <a:xfrm>
              <a:off x="945968" y="3863119"/>
              <a:ext cx="1589314" cy="2616101"/>
            </a:xfrm>
            <a:prstGeom prst="rect">
              <a:avLst/>
            </a:prstGeom>
            <a:noFill/>
          </p:spPr>
          <p:txBody>
            <a:bodyPr wrap="square" rtlCol="0">
              <a:spAutoFit/>
            </a:bodyPr>
            <a:lstStyle/>
            <a:p>
              <a:r>
                <a:rPr lang="en-GB" sz="1400" dirty="0"/>
                <a:t>1971</a:t>
              </a:r>
              <a:endParaRPr lang="en-GB" dirty="0"/>
            </a:p>
            <a:p>
              <a:r>
                <a:rPr lang="en-GB" sz="1000" b="1" dirty="0"/>
                <a:t>Computer Space </a:t>
              </a:r>
              <a:r>
                <a:rPr lang="en-GB" sz="1000" dirty="0"/>
                <a:t>released (first arcade cabinet). Created by Nolan Bushnell. It released with a lot of publicity (and a cameo in the film ‘Soylent Green’) but didn’t generate the sales expected. Bushnell considered the game too complex for casual bar-goers, although it has been said that the failure was due to other factors (</a:t>
              </a:r>
              <a:r>
                <a:rPr lang="en-GB" sz="1000" dirty="0" err="1"/>
                <a:t>Wardrip-Fruin</a:t>
              </a:r>
              <a:r>
                <a:rPr lang="en-GB" sz="1000" dirty="0"/>
                <a:t>, 2021).</a:t>
              </a:r>
            </a:p>
          </p:txBody>
        </p:sp>
      </p:grpSp>
      <p:grpSp>
        <p:nvGrpSpPr>
          <p:cNvPr id="31" name="Group 30">
            <a:extLst>
              <a:ext uri="{FF2B5EF4-FFF2-40B4-BE49-F238E27FC236}">
                <a16:creationId xmlns:a16="http://schemas.microsoft.com/office/drawing/2014/main" id="{6F3FA688-DC10-F3BF-45BC-ED78B6DDD8A2}"/>
              </a:ext>
            </a:extLst>
          </p:cNvPr>
          <p:cNvGrpSpPr/>
          <p:nvPr/>
        </p:nvGrpSpPr>
        <p:grpSpPr>
          <a:xfrm>
            <a:off x="4257959" y="2249419"/>
            <a:ext cx="2277291" cy="4537166"/>
            <a:chOff x="3566160" y="2246811"/>
            <a:chExt cx="2277291" cy="4537166"/>
          </a:xfrm>
        </p:grpSpPr>
        <p:sp>
          <p:nvSpPr>
            <p:cNvPr id="20" name="Rectangle 19">
              <a:extLst>
                <a:ext uri="{FF2B5EF4-FFF2-40B4-BE49-F238E27FC236}">
                  <a16:creationId xmlns:a16="http://schemas.microsoft.com/office/drawing/2014/main" id="{B923C83C-16B4-DC8A-6F49-13334335270D}"/>
                </a:ext>
              </a:extLst>
            </p:cNvPr>
            <p:cNvSpPr/>
            <p:nvPr/>
          </p:nvSpPr>
          <p:spPr>
            <a:xfrm>
              <a:off x="3566160" y="2246811"/>
              <a:ext cx="2277291" cy="453716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descr="A vertical rectangular wooden structure with a visual display unit embedded in the front side.">
              <a:extLst>
                <a:ext uri="{FF2B5EF4-FFF2-40B4-BE49-F238E27FC236}">
                  <a16:creationId xmlns:a16="http://schemas.microsoft.com/office/drawing/2014/main" id="{A969B762-F89F-2641-1DC1-75D97BD9E9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3358" y="2410574"/>
              <a:ext cx="618330" cy="101462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pong">
              <a:extLst>
                <a:ext uri="{FF2B5EF4-FFF2-40B4-BE49-F238E27FC236}">
                  <a16:creationId xmlns:a16="http://schemas.microsoft.com/office/drawing/2014/main" id="{B8C50A46-5E49-5CC3-B75F-BBD146492C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367" y="2556017"/>
              <a:ext cx="1356201" cy="8691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71B2148-7DF2-78AB-3ED2-EB6D079FEB95}"/>
                </a:ext>
              </a:extLst>
            </p:cNvPr>
            <p:cNvSpPr txBox="1"/>
            <p:nvPr/>
          </p:nvSpPr>
          <p:spPr>
            <a:xfrm>
              <a:off x="3653358" y="3386987"/>
              <a:ext cx="2100210" cy="215444"/>
            </a:xfrm>
            <a:prstGeom prst="rect">
              <a:avLst/>
            </a:prstGeom>
            <a:noFill/>
          </p:spPr>
          <p:txBody>
            <a:bodyPr wrap="square" rtlCol="0">
              <a:spAutoFit/>
            </a:bodyPr>
            <a:lstStyle/>
            <a:p>
              <a:pPr algn="ctr"/>
              <a:r>
                <a:rPr lang="en-GB" sz="800" i="1" dirty="0"/>
                <a:t>© Copyright Atari</a:t>
              </a:r>
            </a:p>
          </p:txBody>
        </p:sp>
        <p:sp>
          <p:nvSpPr>
            <p:cNvPr id="22" name="Rectangle 21">
              <a:extLst>
                <a:ext uri="{FF2B5EF4-FFF2-40B4-BE49-F238E27FC236}">
                  <a16:creationId xmlns:a16="http://schemas.microsoft.com/office/drawing/2014/main" id="{729BB808-59D6-843D-4C3E-DFEDE03B82F1}"/>
                </a:ext>
              </a:extLst>
            </p:cNvPr>
            <p:cNvSpPr/>
            <p:nvPr/>
          </p:nvSpPr>
          <p:spPr>
            <a:xfrm>
              <a:off x="3653358" y="3734404"/>
              <a:ext cx="2100210" cy="2991393"/>
            </a:xfrm>
            <a:prstGeom prst="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FDC622F-F8C2-6786-5A6A-7F454D1DAF32}"/>
                </a:ext>
              </a:extLst>
            </p:cNvPr>
            <p:cNvSpPr txBox="1"/>
            <p:nvPr/>
          </p:nvSpPr>
          <p:spPr>
            <a:xfrm>
              <a:off x="3706029" y="3835406"/>
              <a:ext cx="1998617" cy="2923877"/>
            </a:xfrm>
            <a:prstGeom prst="rect">
              <a:avLst/>
            </a:prstGeom>
            <a:noFill/>
          </p:spPr>
          <p:txBody>
            <a:bodyPr wrap="square" rtlCol="0">
              <a:spAutoFit/>
            </a:bodyPr>
            <a:lstStyle/>
            <a:p>
              <a:r>
                <a:rPr lang="en-GB" sz="1400" dirty="0"/>
                <a:t>1972</a:t>
              </a:r>
              <a:endParaRPr lang="en-GB" dirty="0"/>
            </a:p>
            <a:p>
              <a:r>
                <a:rPr lang="en-GB" sz="1000" b="1" dirty="0"/>
                <a:t>Pong </a:t>
              </a:r>
              <a:r>
                <a:rPr lang="en-GB" sz="1000" dirty="0"/>
                <a:t>released (first </a:t>
              </a:r>
              <a:r>
                <a:rPr lang="en-GB" sz="1000" b="1" dirty="0"/>
                <a:t>successful</a:t>
              </a:r>
              <a:r>
                <a:rPr lang="en-GB" sz="1000" dirty="0"/>
                <a:t> arcade cabinet). Created by Nolan Bushnell and Al Alcorn. Pong had its debut in Sunnyvale, California and was so popular that the machine broke down after being filled with too many quarters.</a:t>
              </a:r>
            </a:p>
            <a:p>
              <a:endParaRPr lang="en-GB" sz="1000" dirty="0"/>
            </a:p>
            <a:p>
              <a:r>
                <a:rPr lang="en-GB" sz="1000" dirty="0"/>
                <a:t>It was much simpler than </a:t>
              </a:r>
              <a:r>
                <a:rPr lang="en-GB" sz="1000" b="1" dirty="0"/>
                <a:t>Computer Space</a:t>
              </a:r>
              <a:r>
                <a:rPr lang="en-GB" sz="1000" dirty="0"/>
                <a:t>, featuring only two on-screen paddles and a ‘ball’. No instructions required!</a:t>
              </a:r>
            </a:p>
            <a:p>
              <a:r>
                <a:rPr lang="en-GB" sz="1000" dirty="0"/>
                <a:t>Its massive success is considered to have helped launch the video game industry (Britannica, 2024)  </a:t>
              </a:r>
            </a:p>
          </p:txBody>
        </p:sp>
      </p:grpSp>
      <p:grpSp>
        <p:nvGrpSpPr>
          <p:cNvPr id="33" name="Group 32">
            <a:extLst>
              <a:ext uri="{FF2B5EF4-FFF2-40B4-BE49-F238E27FC236}">
                <a16:creationId xmlns:a16="http://schemas.microsoft.com/office/drawing/2014/main" id="{38EA7689-D6B8-AF31-FA70-8225925BD96F}"/>
              </a:ext>
            </a:extLst>
          </p:cNvPr>
          <p:cNvGrpSpPr/>
          <p:nvPr/>
        </p:nvGrpSpPr>
        <p:grpSpPr>
          <a:xfrm>
            <a:off x="2810425" y="2243231"/>
            <a:ext cx="1280160" cy="3670649"/>
            <a:chOff x="6096000" y="2246811"/>
            <a:chExt cx="1280160" cy="3670649"/>
          </a:xfrm>
        </p:grpSpPr>
        <p:sp>
          <p:nvSpPr>
            <p:cNvPr id="26" name="Rectangle 25">
              <a:extLst>
                <a:ext uri="{FF2B5EF4-FFF2-40B4-BE49-F238E27FC236}">
                  <a16:creationId xmlns:a16="http://schemas.microsoft.com/office/drawing/2014/main" id="{BBF826D3-8B51-593A-0ED4-044BC25B41CB}"/>
                </a:ext>
              </a:extLst>
            </p:cNvPr>
            <p:cNvSpPr/>
            <p:nvPr/>
          </p:nvSpPr>
          <p:spPr>
            <a:xfrm>
              <a:off x="6096000" y="2246811"/>
              <a:ext cx="1280160" cy="367064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descr="A person with a beard smiling&#10;&#10;Description automatically generated">
              <a:extLst>
                <a:ext uri="{FF2B5EF4-FFF2-40B4-BE49-F238E27FC236}">
                  <a16:creationId xmlns:a16="http://schemas.microsoft.com/office/drawing/2014/main" id="{D0235248-7678-9A0C-E4B3-B0C30E335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4571" y="3733404"/>
              <a:ext cx="962600" cy="1170522"/>
            </a:xfrm>
            <a:prstGeom prst="rect">
              <a:avLst/>
            </a:prstGeom>
          </p:spPr>
        </p:pic>
        <p:sp>
          <p:nvSpPr>
            <p:cNvPr id="27" name="Rectangle 26">
              <a:extLst>
                <a:ext uri="{FF2B5EF4-FFF2-40B4-BE49-F238E27FC236}">
                  <a16:creationId xmlns:a16="http://schemas.microsoft.com/office/drawing/2014/main" id="{0074779C-F5BA-ABF6-A2BC-E28D2DE4258C}"/>
                </a:ext>
              </a:extLst>
            </p:cNvPr>
            <p:cNvSpPr/>
            <p:nvPr/>
          </p:nvSpPr>
          <p:spPr>
            <a:xfrm>
              <a:off x="6126063" y="4958249"/>
              <a:ext cx="1219617" cy="927424"/>
            </a:xfrm>
            <a:prstGeom prst="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4211336F-A530-4E02-D41C-EF32AE99667A}"/>
                </a:ext>
              </a:extLst>
            </p:cNvPr>
            <p:cNvSpPr txBox="1"/>
            <p:nvPr/>
          </p:nvSpPr>
          <p:spPr>
            <a:xfrm>
              <a:off x="6126062" y="4960249"/>
              <a:ext cx="1154304" cy="769441"/>
            </a:xfrm>
            <a:prstGeom prst="rect">
              <a:avLst/>
            </a:prstGeom>
            <a:noFill/>
          </p:spPr>
          <p:txBody>
            <a:bodyPr wrap="square" rtlCol="0">
              <a:spAutoFit/>
            </a:bodyPr>
            <a:lstStyle/>
            <a:p>
              <a:r>
                <a:rPr lang="en-GB" sz="1400" dirty="0"/>
                <a:t>1972</a:t>
              </a:r>
            </a:p>
            <a:p>
              <a:r>
                <a:rPr lang="en-GB" sz="1000" dirty="0"/>
                <a:t>Nolan Bushnell and Ted Dabney form </a:t>
              </a:r>
              <a:r>
                <a:rPr lang="en-GB" sz="1000" i="1" dirty="0"/>
                <a:t>ATARI.</a:t>
              </a:r>
              <a:endParaRPr lang="en-GB" sz="1100" dirty="0"/>
            </a:p>
          </p:txBody>
        </p:sp>
        <p:pic>
          <p:nvPicPr>
            <p:cNvPr id="30" name="Picture 29" descr="A red and white logo&#10;&#10;Description automatically generated">
              <a:extLst>
                <a:ext uri="{FF2B5EF4-FFF2-40B4-BE49-F238E27FC236}">
                  <a16:creationId xmlns:a16="http://schemas.microsoft.com/office/drawing/2014/main" id="{6F13B200-48F8-44FC-D1AA-BE41FF7D26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59126" y="2308582"/>
              <a:ext cx="1153490" cy="1268839"/>
            </a:xfrm>
            <a:prstGeom prst="rect">
              <a:avLst/>
            </a:prstGeom>
          </p:spPr>
        </p:pic>
      </p:grpSp>
      <p:grpSp>
        <p:nvGrpSpPr>
          <p:cNvPr id="40" name="Group 39">
            <a:extLst>
              <a:ext uri="{FF2B5EF4-FFF2-40B4-BE49-F238E27FC236}">
                <a16:creationId xmlns:a16="http://schemas.microsoft.com/office/drawing/2014/main" id="{BFF34478-E56C-0456-E6DC-47CE2CF9CC8B}"/>
              </a:ext>
            </a:extLst>
          </p:cNvPr>
          <p:cNvGrpSpPr/>
          <p:nvPr/>
        </p:nvGrpSpPr>
        <p:grpSpPr>
          <a:xfrm>
            <a:off x="10129067" y="2254760"/>
            <a:ext cx="1439358" cy="4543353"/>
            <a:chOff x="7942218" y="2255546"/>
            <a:chExt cx="1439358" cy="4543353"/>
          </a:xfrm>
        </p:grpSpPr>
        <p:sp>
          <p:nvSpPr>
            <p:cNvPr id="36" name="Rectangle 35">
              <a:extLst>
                <a:ext uri="{FF2B5EF4-FFF2-40B4-BE49-F238E27FC236}">
                  <a16:creationId xmlns:a16="http://schemas.microsoft.com/office/drawing/2014/main" id="{1AB5DE6F-3022-08BD-515A-F51023620458}"/>
                </a:ext>
              </a:extLst>
            </p:cNvPr>
            <p:cNvSpPr/>
            <p:nvPr/>
          </p:nvSpPr>
          <p:spPr>
            <a:xfrm>
              <a:off x="7942218" y="2255546"/>
              <a:ext cx="1439358" cy="4543353"/>
            </a:xfrm>
            <a:prstGeom prst="rect">
              <a:avLst/>
            </a:prstGeom>
            <a:solidFill>
              <a:srgbClr val="46B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Picture 6" descr="A vertical rectangular video game screenshot that is a digital representation of a battle between aliens and a laser cannon. The white aliens hover above four green, inverted U-shaped blocks. Below the blocks is a smaller horizontal block with a triangle on its top.">
              <a:extLst>
                <a:ext uri="{FF2B5EF4-FFF2-40B4-BE49-F238E27FC236}">
                  <a16:creationId xmlns:a16="http://schemas.microsoft.com/office/drawing/2014/main" id="{C6BA37A9-1B2E-3676-A647-DA30E6E1B6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47595" y="2306507"/>
              <a:ext cx="1028603" cy="117554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23DA8C3-3DD2-F29C-816D-8F240D8BAF25}"/>
                </a:ext>
              </a:extLst>
            </p:cNvPr>
            <p:cNvSpPr txBox="1"/>
            <p:nvPr/>
          </p:nvSpPr>
          <p:spPr>
            <a:xfrm>
              <a:off x="8136249" y="3457603"/>
              <a:ext cx="1028604" cy="215444"/>
            </a:xfrm>
            <a:prstGeom prst="rect">
              <a:avLst/>
            </a:prstGeom>
            <a:noFill/>
          </p:spPr>
          <p:txBody>
            <a:bodyPr wrap="square" rtlCol="0">
              <a:spAutoFit/>
            </a:bodyPr>
            <a:lstStyle/>
            <a:p>
              <a:r>
                <a:rPr lang="en-GB" sz="800" i="1" dirty="0"/>
                <a:t>© Copyright Taito</a:t>
              </a:r>
            </a:p>
          </p:txBody>
        </p:sp>
        <p:sp>
          <p:nvSpPr>
            <p:cNvPr id="37" name="Rectangle 36">
              <a:extLst>
                <a:ext uri="{FF2B5EF4-FFF2-40B4-BE49-F238E27FC236}">
                  <a16:creationId xmlns:a16="http://schemas.microsoft.com/office/drawing/2014/main" id="{B41FA430-2228-9805-704D-0304A8B53F99}"/>
                </a:ext>
              </a:extLst>
            </p:cNvPr>
            <p:cNvSpPr/>
            <p:nvPr/>
          </p:nvSpPr>
          <p:spPr>
            <a:xfrm>
              <a:off x="7985328" y="3745040"/>
              <a:ext cx="1353135" cy="2991393"/>
            </a:xfrm>
            <a:prstGeom prst="rect">
              <a:avLst/>
            </a:prstGeom>
            <a:solidFill>
              <a:schemeClr val="bg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BA794A56-35AE-61BA-3C1C-9509D4514858}"/>
                </a:ext>
              </a:extLst>
            </p:cNvPr>
            <p:cNvSpPr txBox="1"/>
            <p:nvPr/>
          </p:nvSpPr>
          <p:spPr>
            <a:xfrm>
              <a:off x="7985328" y="3797725"/>
              <a:ext cx="1366184" cy="2923877"/>
            </a:xfrm>
            <a:prstGeom prst="rect">
              <a:avLst/>
            </a:prstGeom>
            <a:noFill/>
          </p:spPr>
          <p:txBody>
            <a:bodyPr wrap="square" rtlCol="0">
              <a:spAutoFit/>
            </a:bodyPr>
            <a:lstStyle/>
            <a:p>
              <a:r>
                <a:rPr lang="en-GB" sz="1400" dirty="0"/>
                <a:t>1978</a:t>
              </a:r>
              <a:endParaRPr lang="en-GB" dirty="0"/>
            </a:p>
            <a:p>
              <a:r>
                <a:rPr lang="en-GB" sz="1000" b="1" dirty="0"/>
                <a:t>Space Invaders </a:t>
              </a:r>
              <a:r>
                <a:rPr lang="en-GB" sz="1000" dirty="0"/>
                <a:t>released by Taito and created by Tomohiro </a:t>
              </a:r>
              <a:r>
                <a:rPr lang="en-GB" sz="1000" dirty="0" err="1"/>
                <a:t>Nishikado</a:t>
              </a:r>
              <a:r>
                <a:rPr lang="en-GB" sz="1000" dirty="0"/>
                <a:t>.</a:t>
              </a:r>
            </a:p>
            <a:p>
              <a:endParaRPr lang="en-GB" sz="1000" dirty="0"/>
            </a:p>
            <a:p>
              <a:r>
                <a:rPr lang="en-GB" sz="1000" dirty="0" err="1"/>
                <a:t>Nishikado</a:t>
              </a:r>
              <a:r>
                <a:rPr lang="en-GB" sz="1000" dirty="0"/>
                <a:t> spent months with a Pong arcade cabinet, dissecting it to understand how it worked.</a:t>
              </a:r>
            </a:p>
            <a:p>
              <a:endParaRPr lang="en-GB" sz="1000" dirty="0"/>
            </a:p>
            <a:p>
              <a:r>
                <a:rPr lang="en-GB" sz="1000" dirty="0"/>
                <a:t>Space Invaders collected $2bn in quarters in its lifetime</a:t>
              </a:r>
            </a:p>
            <a:p>
              <a:endParaRPr lang="en-GB" sz="1000" dirty="0"/>
            </a:p>
          </p:txBody>
        </p:sp>
      </p:grpSp>
      <p:cxnSp>
        <p:nvCxnSpPr>
          <p:cNvPr id="10" name="Straight Arrow Connector 9">
            <a:extLst>
              <a:ext uri="{FF2B5EF4-FFF2-40B4-BE49-F238E27FC236}">
                <a16:creationId xmlns:a16="http://schemas.microsoft.com/office/drawing/2014/main" id="{43AA53B8-8B44-6463-D45A-99C4A785DA7B}"/>
              </a:ext>
            </a:extLst>
          </p:cNvPr>
          <p:cNvCxnSpPr>
            <a:cxnSpLocks/>
          </p:cNvCxnSpPr>
          <p:nvPr/>
        </p:nvCxnSpPr>
        <p:spPr>
          <a:xfrm>
            <a:off x="838200" y="3648597"/>
            <a:ext cx="10922726" cy="0"/>
          </a:xfrm>
          <a:prstGeom prst="straightConnector1">
            <a:avLst/>
          </a:prstGeom>
          <a:ln w="57150">
            <a:solidFill>
              <a:schemeClr val="tx2"/>
            </a:solidFill>
            <a:headEnd type="diamond" w="med" len="med"/>
            <a:tailEnd type="triangle" w="med" len="med"/>
          </a:ln>
        </p:spPr>
        <p:style>
          <a:lnRef idx="2">
            <a:schemeClr val="accent4"/>
          </a:lnRef>
          <a:fillRef idx="0">
            <a:schemeClr val="accent4"/>
          </a:fillRef>
          <a:effectRef idx="1">
            <a:schemeClr val="accent4"/>
          </a:effectRef>
          <a:fontRef idx="minor">
            <a:schemeClr val="tx1"/>
          </a:fontRef>
        </p:style>
      </p:cxnSp>
      <p:sp>
        <p:nvSpPr>
          <p:cNvPr id="44" name="Rectangle 43">
            <a:extLst>
              <a:ext uri="{FF2B5EF4-FFF2-40B4-BE49-F238E27FC236}">
                <a16:creationId xmlns:a16="http://schemas.microsoft.com/office/drawing/2014/main" id="{DE529277-46C0-A8D2-B78A-FCF30CC5CE94}"/>
              </a:ext>
            </a:extLst>
          </p:cNvPr>
          <p:cNvSpPr/>
          <p:nvPr/>
        </p:nvSpPr>
        <p:spPr>
          <a:xfrm>
            <a:off x="6585236" y="3440947"/>
            <a:ext cx="3482986" cy="441448"/>
          </a:xfrm>
          <a:prstGeom prst="rect">
            <a:avLst/>
          </a:prstGeom>
          <a:solidFill>
            <a:srgbClr val="46B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3" name="Group 42">
            <a:extLst>
              <a:ext uri="{FF2B5EF4-FFF2-40B4-BE49-F238E27FC236}">
                <a16:creationId xmlns:a16="http://schemas.microsoft.com/office/drawing/2014/main" id="{8EE9C120-98CF-AD35-32C4-C4E143B9F578}"/>
              </a:ext>
            </a:extLst>
          </p:cNvPr>
          <p:cNvGrpSpPr/>
          <p:nvPr/>
        </p:nvGrpSpPr>
        <p:grpSpPr>
          <a:xfrm>
            <a:off x="6637190" y="3487849"/>
            <a:ext cx="3384262" cy="322215"/>
            <a:chOff x="6702624" y="4010297"/>
            <a:chExt cx="2910677" cy="322215"/>
          </a:xfrm>
          <a:solidFill>
            <a:schemeClr val="bg1"/>
          </a:solidFill>
        </p:grpSpPr>
        <p:sp>
          <p:nvSpPr>
            <p:cNvPr id="42" name="Rectangle 41">
              <a:extLst>
                <a:ext uri="{FF2B5EF4-FFF2-40B4-BE49-F238E27FC236}">
                  <a16:creationId xmlns:a16="http://schemas.microsoft.com/office/drawing/2014/main" id="{E381C9C3-E87B-D8DC-EC5E-8488046BF05B}"/>
                </a:ext>
              </a:extLst>
            </p:cNvPr>
            <p:cNvSpPr/>
            <p:nvPr/>
          </p:nvSpPr>
          <p:spPr>
            <a:xfrm>
              <a:off x="6702624" y="4010297"/>
              <a:ext cx="2910677" cy="32221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63B14D7-DE65-95E6-6DBF-72E3EA532D5B}"/>
                </a:ext>
              </a:extLst>
            </p:cNvPr>
            <p:cNvSpPr txBox="1"/>
            <p:nvPr/>
          </p:nvSpPr>
          <p:spPr>
            <a:xfrm>
              <a:off x="6728801" y="4031200"/>
              <a:ext cx="2869117" cy="261610"/>
            </a:xfrm>
            <a:prstGeom prst="rect">
              <a:avLst/>
            </a:prstGeom>
            <a:grpFill/>
          </p:spPr>
          <p:txBody>
            <a:bodyPr wrap="square" rtlCol="0">
              <a:spAutoFit/>
            </a:bodyPr>
            <a:lstStyle/>
            <a:p>
              <a:r>
                <a:rPr lang="en-GB" sz="1100" b="1" dirty="0"/>
                <a:t>Space Race</a:t>
              </a:r>
              <a:r>
                <a:rPr lang="en-GB" sz="1100" dirty="0"/>
                <a:t>, </a:t>
              </a:r>
              <a:r>
                <a:rPr lang="en-GB" sz="1100" b="1" dirty="0"/>
                <a:t>Tank, Jet Fighter</a:t>
              </a:r>
              <a:r>
                <a:rPr lang="en-GB" sz="1100" dirty="0"/>
                <a:t>, </a:t>
              </a:r>
              <a:r>
                <a:rPr lang="en-GB" sz="1100" b="1" dirty="0"/>
                <a:t>Breakout</a:t>
              </a:r>
              <a:r>
                <a:rPr lang="en-GB" sz="1100" dirty="0"/>
                <a:t>… </a:t>
              </a:r>
              <a:r>
                <a:rPr lang="en-GB" sz="1100" b="1" dirty="0"/>
                <a:t>CRASH!</a:t>
              </a:r>
            </a:p>
          </p:txBody>
        </p:sp>
      </p:grpSp>
      <p:sp>
        <p:nvSpPr>
          <p:cNvPr id="45" name="Rectangle 44">
            <a:extLst>
              <a:ext uri="{FF2B5EF4-FFF2-40B4-BE49-F238E27FC236}">
                <a16:creationId xmlns:a16="http://schemas.microsoft.com/office/drawing/2014/main" id="{F5A0A978-C2C7-175C-4A7B-52C1409B5B7B}"/>
              </a:ext>
            </a:extLst>
          </p:cNvPr>
          <p:cNvSpPr/>
          <p:nvPr/>
        </p:nvSpPr>
        <p:spPr>
          <a:xfrm>
            <a:off x="6971669" y="4113157"/>
            <a:ext cx="2627006" cy="1883488"/>
          </a:xfrm>
          <a:prstGeom prst="rect">
            <a:avLst/>
          </a:prstGeom>
          <a:solidFill>
            <a:srgbClr val="46B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FAED3A9A-BF3B-0116-C438-3103C13F22DB}"/>
              </a:ext>
            </a:extLst>
          </p:cNvPr>
          <p:cNvSpPr/>
          <p:nvPr/>
        </p:nvSpPr>
        <p:spPr>
          <a:xfrm>
            <a:off x="7047910" y="4184820"/>
            <a:ext cx="2474985" cy="17290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92E0A6E3-8A53-2911-9750-1AEC6E5DD5BF}"/>
              </a:ext>
            </a:extLst>
          </p:cNvPr>
          <p:cNvSpPr txBox="1"/>
          <p:nvPr/>
        </p:nvSpPr>
        <p:spPr>
          <a:xfrm>
            <a:off x="7065349" y="4204896"/>
            <a:ext cx="2439646" cy="1685760"/>
          </a:xfrm>
          <a:prstGeom prst="rect">
            <a:avLst/>
          </a:prstGeom>
          <a:solidFill>
            <a:schemeClr val="bg1"/>
          </a:solidFill>
        </p:spPr>
        <p:txBody>
          <a:bodyPr wrap="square" rtlCol="0">
            <a:spAutoFit/>
          </a:bodyPr>
          <a:lstStyle/>
          <a:p>
            <a:r>
              <a:rPr lang="en-GB" sz="1100" b="1" dirty="0"/>
              <a:t>Yes, there was a crash in the late 70’s too! Atari had a massive success with Pong, but they failed to copyright the IP, which led to a lot of Pong-clones flooding the home console market, which led to the price of the consoles dropping and companies going bust as a result.</a:t>
            </a:r>
          </a:p>
        </p:txBody>
      </p:sp>
      <p:cxnSp>
        <p:nvCxnSpPr>
          <p:cNvPr id="50" name="Straight Arrow Connector 49">
            <a:extLst>
              <a:ext uri="{FF2B5EF4-FFF2-40B4-BE49-F238E27FC236}">
                <a16:creationId xmlns:a16="http://schemas.microsoft.com/office/drawing/2014/main" id="{0E241627-6132-6B82-2451-89F3F9EE4469}"/>
              </a:ext>
            </a:extLst>
          </p:cNvPr>
          <p:cNvCxnSpPr>
            <a:cxnSpLocks/>
            <a:stCxn id="44" idx="2"/>
            <a:endCxn id="47" idx="0"/>
          </p:cNvCxnSpPr>
          <p:nvPr/>
        </p:nvCxnSpPr>
        <p:spPr>
          <a:xfrm flipH="1">
            <a:off x="8285403" y="3882395"/>
            <a:ext cx="41326" cy="30242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71718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DA4E092-EEF4-DFF6-3AB2-3A97929582D4}"/>
              </a:ext>
            </a:extLst>
          </p:cNvPr>
          <p:cNvSpPr/>
          <p:nvPr/>
        </p:nvSpPr>
        <p:spPr>
          <a:xfrm>
            <a:off x="8029960" y="2216331"/>
            <a:ext cx="1790869" cy="424869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516E133-968D-FFE8-5B47-3DAAD88D8EDB}"/>
              </a:ext>
            </a:extLst>
          </p:cNvPr>
          <p:cNvSpPr>
            <a:spLocks noGrp="1"/>
          </p:cNvSpPr>
          <p:nvPr>
            <p:ph type="title"/>
          </p:nvPr>
        </p:nvSpPr>
        <p:spPr/>
        <p:txBody>
          <a:bodyPr/>
          <a:lstStyle/>
          <a:p>
            <a:r>
              <a:rPr lang="en-GB" dirty="0"/>
              <a:t>2. A Brief History of the Games Industry Part 1</a:t>
            </a:r>
          </a:p>
        </p:txBody>
      </p:sp>
      <p:sp>
        <p:nvSpPr>
          <p:cNvPr id="3" name="Content Placeholder 2">
            <a:extLst>
              <a:ext uri="{FF2B5EF4-FFF2-40B4-BE49-F238E27FC236}">
                <a16:creationId xmlns:a16="http://schemas.microsoft.com/office/drawing/2014/main" id="{050B974D-A565-F86A-98B3-6CFA6DF73B9A}"/>
              </a:ext>
            </a:extLst>
          </p:cNvPr>
          <p:cNvSpPr>
            <a:spLocks noGrp="1"/>
          </p:cNvSpPr>
          <p:nvPr>
            <p:ph idx="1"/>
          </p:nvPr>
        </p:nvSpPr>
        <p:spPr>
          <a:xfrm>
            <a:off x="838200" y="1484449"/>
            <a:ext cx="9320349" cy="412478"/>
          </a:xfrm>
        </p:spPr>
        <p:txBody>
          <a:bodyPr>
            <a:normAutofit fontScale="92500" lnSpcReduction="20000"/>
          </a:bodyPr>
          <a:lstStyle/>
          <a:p>
            <a:r>
              <a:rPr lang="en-GB" dirty="0"/>
              <a:t>1980s – Notable Arcade Games. </a:t>
            </a:r>
          </a:p>
        </p:txBody>
      </p:sp>
      <p:grpSp>
        <p:nvGrpSpPr>
          <p:cNvPr id="31" name="Group 30">
            <a:extLst>
              <a:ext uri="{FF2B5EF4-FFF2-40B4-BE49-F238E27FC236}">
                <a16:creationId xmlns:a16="http://schemas.microsoft.com/office/drawing/2014/main" id="{E487E289-7FB5-C272-89C9-455AA9EADED2}"/>
              </a:ext>
            </a:extLst>
          </p:cNvPr>
          <p:cNvGrpSpPr/>
          <p:nvPr/>
        </p:nvGrpSpPr>
        <p:grpSpPr>
          <a:xfrm>
            <a:off x="242493" y="1998060"/>
            <a:ext cx="1271452" cy="4723655"/>
            <a:chOff x="875212" y="2007220"/>
            <a:chExt cx="1271452" cy="4723655"/>
          </a:xfrm>
        </p:grpSpPr>
        <p:sp>
          <p:nvSpPr>
            <p:cNvPr id="7" name="Rectangle 6">
              <a:extLst>
                <a:ext uri="{FF2B5EF4-FFF2-40B4-BE49-F238E27FC236}">
                  <a16:creationId xmlns:a16="http://schemas.microsoft.com/office/drawing/2014/main" id="{EF1D7AFE-0D26-A470-C942-5FFA62D43531}"/>
                </a:ext>
              </a:extLst>
            </p:cNvPr>
            <p:cNvSpPr/>
            <p:nvPr/>
          </p:nvSpPr>
          <p:spPr>
            <a:xfrm>
              <a:off x="875212" y="2007220"/>
              <a:ext cx="1271452" cy="472365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2" descr="Image result for pac man">
              <a:extLst>
                <a:ext uri="{FF2B5EF4-FFF2-40B4-BE49-F238E27FC236}">
                  <a16:creationId xmlns:a16="http://schemas.microsoft.com/office/drawing/2014/main" id="{72701D15-5512-37E5-1509-0E0796E37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638" y="2075187"/>
              <a:ext cx="1122599" cy="14433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4685A3-82BA-882B-4E18-2A9F7F211F5F}"/>
                </a:ext>
              </a:extLst>
            </p:cNvPr>
            <p:cNvSpPr txBox="1"/>
            <p:nvPr/>
          </p:nvSpPr>
          <p:spPr>
            <a:xfrm>
              <a:off x="1034448" y="3490550"/>
              <a:ext cx="1112215" cy="215444"/>
            </a:xfrm>
            <a:prstGeom prst="rect">
              <a:avLst/>
            </a:prstGeom>
            <a:noFill/>
          </p:spPr>
          <p:txBody>
            <a:bodyPr wrap="square" rtlCol="0">
              <a:spAutoFit/>
            </a:bodyPr>
            <a:lstStyle/>
            <a:p>
              <a:r>
                <a:rPr lang="en-GB" sz="800" i="1" dirty="0"/>
                <a:t>© Copyright Namco</a:t>
              </a:r>
            </a:p>
          </p:txBody>
        </p:sp>
        <p:sp>
          <p:nvSpPr>
            <p:cNvPr id="9" name="Rectangle 8">
              <a:extLst>
                <a:ext uri="{FF2B5EF4-FFF2-40B4-BE49-F238E27FC236}">
                  <a16:creationId xmlns:a16="http://schemas.microsoft.com/office/drawing/2014/main" id="{EEBF99AB-2412-BBAB-766D-C2E55B1EB851}"/>
                </a:ext>
              </a:extLst>
            </p:cNvPr>
            <p:cNvSpPr/>
            <p:nvPr/>
          </p:nvSpPr>
          <p:spPr>
            <a:xfrm>
              <a:off x="949638" y="3788598"/>
              <a:ext cx="1122599" cy="2875372"/>
            </a:xfrm>
            <a:prstGeom prst="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ACFAD11-D8D1-A15C-3453-4872998368F6}"/>
                </a:ext>
              </a:extLst>
            </p:cNvPr>
            <p:cNvSpPr txBox="1"/>
            <p:nvPr/>
          </p:nvSpPr>
          <p:spPr>
            <a:xfrm>
              <a:off x="945968" y="3863119"/>
              <a:ext cx="1122599" cy="2769989"/>
            </a:xfrm>
            <a:prstGeom prst="rect">
              <a:avLst/>
            </a:prstGeom>
            <a:noFill/>
          </p:spPr>
          <p:txBody>
            <a:bodyPr wrap="square" rtlCol="0">
              <a:spAutoFit/>
            </a:bodyPr>
            <a:lstStyle/>
            <a:p>
              <a:r>
                <a:rPr lang="en-GB" sz="1400" dirty="0"/>
                <a:t>1980</a:t>
              </a:r>
              <a:endParaRPr lang="en-GB" dirty="0"/>
            </a:p>
            <a:p>
              <a:r>
                <a:rPr lang="en-GB" sz="1000" b="1" dirty="0" err="1"/>
                <a:t>PacMan</a:t>
              </a:r>
              <a:r>
                <a:rPr lang="en-GB" sz="1000" b="1" dirty="0"/>
                <a:t>. </a:t>
              </a:r>
              <a:r>
                <a:rPr lang="en-GB" sz="1000" dirty="0"/>
                <a:t>Created by </a:t>
              </a:r>
              <a:r>
                <a:rPr lang="en-GB" sz="1000" dirty="0">
                  <a:hlinkClick r:id="rId3"/>
                </a:rPr>
                <a:t>Toru Iwatani</a:t>
              </a:r>
              <a:r>
                <a:rPr lang="en-GB" sz="1000" dirty="0"/>
                <a:t> and a team of nine developers, </a:t>
              </a:r>
              <a:r>
                <a:rPr lang="en-GB" sz="1000" dirty="0" err="1"/>
                <a:t>PacMan</a:t>
              </a:r>
              <a:r>
                <a:rPr lang="en-GB" sz="1000" dirty="0"/>
                <a:t> started life in Japan as Puck-Man, but was changed for the North American release. </a:t>
              </a:r>
            </a:p>
            <a:p>
              <a:r>
                <a:rPr lang="en-GB" sz="1000" dirty="0"/>
                <a:t>Considered to be one of the greatest games of all time.</a:t>
              </a:r>
            </a:p>
          </p:txBody>
        </p:sp>
      </p:grpSp>
      <p:grpSp>
        <p:nvGrpSpPr>
          <p:cNvPr id="33" name="Group 32">
            <a:extLst>
              <a:ext uri="{FF2B5EF4-FFF2-40B4-BE49-F238E27FC236}">
                <a16:creationId xmlns:a16="http://schemas.microsoft.com/office/drawing/2014/main" id="{1EC84E4D-94E4-4A3D-3E64-075B1FA9DD01}"/>
              </a:ext>
            </a:extLst>
          </p:cNvPr>
          <p:cNvGrpSpPr/>
          <p:nvPr/>
        </p:nvGrpSpPr>
        <p:grpSpPr>
          <a:xfrm>
            <a:off x="1670176" y="2148785"/>
            <a:ext cx="1271452" cy="4440521"/>
            <a:chOff x="2370354" y="2148786"/>
            <a:chExt cx="1271452" cy="4440521"/>
          </a:xfrm>
        </p:grpSpPr>
        <p:sp>
          <p:nvSpPr>
            <p:cNvPr id="12" name="Rectangle 11">
              <a:extLst>
                <a:ext uri="{FF2B5EF4-FFF2-40B4-BE49-F238E27FC236}">
                  <a16:creationId xmlns:a16="http://schemas.microsoft.com/office/drawing/2014/main" id="{BEB526AC-8E1D-2D88-70EF-998B166E7AFA}"/>
                </a:ext>
              </a:extLst>
            </p:cNvPr>
            <p:cNvSpPr/>
            <p:nvPr/>
          </p:nvSpPr>
          <p:spPr>
            <a:xfrm>
              <a:off x="2370354" y="2148786"/>
              <a:ext cx="1271452" cy="4440521"/>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D07C7D28-CDD6-BF22-6019-268B3868633B}"/>
                </a:ext>
              </a:extLst>
            </p:cNvPr>
            <p:cNvPicPr>
              <a:picLocks noChangeAspect="1"/>
            </p:cNvPicPr>
            <p:nvPr/>
          </p:nvPicPr>
          <p:blipFill>
            <a:blip r:embed="rId4"/>
            <a:stretch>
              <a:fillRect/>
            </a:stretch>
          </p:blipFill>
          <p:spPr>
            <a:xfrm>
              <a:off x="2454873" y="2216332"/>
              <a:ext cx="1102413" cy="1210388"/>
            </a:xfrm>
            <a:prstGeom prst="rect">
              <a:avLst/>
            </a:prstGeom>
          </p:spPr>
        </p:pic>
        <p:sp>
          <p:nvSpPr>
            <p:cNvPr id="13" name="TextBox 12">
              <a:extLst>
                <a:ext uri="{FF2B5EF4-FFF2-40B4-BE49-F238E27FC236}">
                  <a16:creationId xmlns:a16="http://schemas.microsoft.com/office/drawing/2014/main" id="{246C9E23-0FD5-0D97-B483-1C512A946BD1}"/>
                </a:ext>
              </a:extLst>
            </p:cNvPr>
            <p:cNvSpPr txBox="1"/>
            <p:nvPr/>
          </p:nvSpPr>
          <p:spPr>
            <a:xfrm>
              <a:off x="2421467" y="3461012"/>
              <a:ext cx="1135819" cy="215444"/>
            </a:xfrm>
            <a:prstGeom prst="rect">
              <a:avLst/>
            </a:prstGeom>
            <a:noFill/>
          </p:spPr>
          <p:txBody>
            <a:bodyPr wrap="square" rtlCol="0">
              <a:spAutoFit/>
            </a:bodyPr>
            <a:lstStyle/>
            <a:p>
              <a:r>
                <a:rPr lang="en-GB" sz="800" i="1" dirty="0"/>
                <a:t>© Copyright Nintendo</a:t>
              </a:r>
            </a:p>
          </p:txBody>
        </p:sp>
        <p:sp>
          <p:nvSpPr>
            <p:cNvPr id="14" name="Rectangle 13">
              <a:extLst>
                <a:ext uri="{FF2B5EF4-FFF2-40B4-BE49-F238E27FC236}">
                  <a16:creationId xmlns:a16="http://schemas.microsoft.com/office/drawing/2014/main" id="{8FFF8742-DAF9-1307-2C4F-C8FF77ACAFFA}"/>
                </a:ext>
              </a:extLst>
            </p:cNvPr>
            <p:cNvSpPr/>
            <p:nvPr/>
          </p:nvSpPr>
          <p:spPr>
            <a:xfrm>
              <a:off x="2428076" y="3790698"/>
              <a:ext cx="1156006" cy="2712260"/>
            </a:xfrm>
            <a:prstGeom prst="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3AB37D22-1165-8FD0-B621-AC7D7E478308}"/>
                </a:ext>
              </a:extLst>
            </p:cNvPr>
            <p:cNvSpPr txBox="1"/>
            <p:nvPr/>
          </p:nvSpPr>
          <p:spPr>
            <a:xfrm>
              <a:off x="2454873" y="3848924"/>
              <a:ext cx="1156006" cy="2616101"/>
            </a:xfrm>
            <a:prstGeom prst="rect">
              <a:avLst/>
            </a:prstGeom>
            <a:noFill/>
          </p:spPr>
          <p:txBody>
            <a:bodyPr wrap="square" rtlCol="0">
              <a:spAutoFit/>
            </a:bodyPr>
            <a:lstStyle/>
            <a:p>
              <a:r>
                <a:rPr lang="en-GB" sz="1400" dirty="0"/>
                <a:t>1981</a:t>
              </a:r>
              <a:endParaRPr lang="en-GB" dirty="0"/>
            </a:p>
            <a:p>
              <a:r>
                <a:rPr lang="en-GB" sz="1000" b="1" dirty="0"/>
                <a:t>Donkey Kong. </a:t>
              </a:r>
              <a:r>
                <a:rPr lang="en-GB" sz="1000" dirty="0"/>
                <a:t>Created by </a:t>
              </a:r>
              <a:r>
                <a:rPr lang="en-GB" sz="1000" dirty="0">
                  <a:hlinkClick r:id="rId5"/>
                </a:rPr>
                <a:t>Shigeru Miyamoto</a:t>
              </a:r>
              <a:r>
                <a:rPr lang="en-GB" sz="1000" dirty="0"/>
                <a:t>, </a:t>
              </a:r>
              <a:r>
                <a:rPr lang="en-GB" sz="1000" b="1" dirty="0"/>
                <a:t>Donkey Kong </a:t>
              </a:r>
              <a:r>
                <a:rPr lang="en-GB" sz="1000" dirty="0"/>
                <a:t>is the first appearance of Mario (here called ‘Jump Man’). </a:t>
              </a:r>
            </a:p>
            <a:p>
              <a:r>
                <a:rPr lang="en-GB" sz="1000" dirty="0"/>
                <a:t>It was designed, much like </a:t>
              </a:r>
              <a:r>
                <a:rPr lang="en-GB" sz="1000" dirty="0" err="1"/>
                <a:t>PacMan</a:t>
              </a:r>
              <a:r>
                <a:rPr lang="en-GB" sz="1000" dirty="0"/>
                <a:t>, around a very simple control system.</a:t>
              </a:r>
            </a:p>
          </p:txBody>
        </p:sp>
      </p:grpSp>
      <p:grpSp>
        <p:nvGrpSpPr>
          <p:cNvPr id="34" name="Group 33">
            <a:extLst>
              <a:ext uri="{FF2B5EF4-FFF2-40B4-BE49-F238E27FC236}">
                <a16:creationId xmlns:a16="http://schemas.microsoft.com/office/drawing/2014/main" id="{EA9513A2-DD78-C360-EAA7-88F3704EB2BC}"/>
              </a:ext>
            </a:extLst>
          </p:cNvPr>
          <p:cNvGrpSpPr/>
          <p:nvPr/>
        </p:nvGrpSpPr>
        <p:grpSpPr>
          <a:xfrm>
            <a:off x="3094167" y="2007218"/>
            <a:ext cx="1307983" cy="4723655"/>
            <a:chOff x="3825720" y="2007218"/>
            <a:chExt cx="1307983" cy="4723655"/>
          </a:xfrm>
        </p:grpSpPr>
        <p:sp>
          <p:nvSpPr>
            <p:cNvPr id="17" name="Rectangle 16">
              <a:extLst>
                <a:ext uri="{FF2B5EF4-FFF2-40B4-BE49-F238E27FC236}">
                  <a16:creationId xmlns:a16="http://schemas.microsoft.com/office/drawing/2014/main" id="{71F07C60-A381-53D5-AB56-37D607291B20}"/>
                </a:ext>
              </a:extLst>
            </p:cNvPr>
            <p:cNvSpPr/>
            <p:nvPr/>
          </p:nvSpPr>
          <p:spPr>
            <a:xfrm>
              <a:off x="3825720" y="2007218"/>
              <a:ext cx="1307983" cy="472365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6" descr="https://upload.wikimedia.org/wikipedia/en/c/cd/Frogger_game_arcade.png">
              <a:extLst>
                <a:ext uri="{FF2B5EF4-FFF2-40B4-BE49-F238E27FC236}">
                  <a16:creationId xmlns:a16="http://schemas.microsoft.com/office/drawing/2014/main" id="{2CE9E68A-2277-A0A9-8115-CC10A2336D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600" y="2075187"/>
              <a:ext cx="1182222" cy="13505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516D7AA-167A-C885-9096-8034065B6973}"/>
                </a:ext>
              </a:extLst>
            </p:cNvPr>
            <p:cNvSpPr txBox="1"/>
            <p:nvPr/>
          </p:nvSpPr>
          <p:spPr>
            <a:xfrm>
              <a:off x="4010150" y="3468706"/>
              <a:ext cx="1123553" cy="215444"/>
            </a:xfrm>
            <a:prstGeom prst="rect">
              <a:avLst/>
            </a:prstGeom>
            <a:noFill/>
          </p:spPr>
          <p:txBody>
            <a:bodyPr wrap="square" rtlCol="0">
              <a:spAutoFit/>
            </a:bodyPr>
            <a:lstStyle/>
            <a:p>
              <a:r>
                <a:rPr lang="en-GB" sz="800" i="1" dirty="0"/>
                <a:t>© Copyright Konami</a:t>
              </a:r>
            </a:p>
          </p:txBody>
        </p:sp>
        <p:sp>
          <p:nvSpPr>
            <p:cNvPr id="19" name="Rectangle 18">
              <a:extLst>
                <a:ext uri="{FF2B5EF4-FFF2-40B4-BE49-F238E27FC236}">
                  <a16:creationId xmlns:a16="http://schemas.microsoft.com/office/drawing/2014/main" id="{A5074390-E561-15D0-940B-96BAA316771E}"/>
                </a:ext>
              </a:extLst>
            </p:cNvPr>
            <p:cNvSpPr/>
            <p:nvPr/>
          </p:nvSpPr>
          <p:spPr>
            <a:xfrm>
              <a:off x="3910520" y="3790698"/>
              <a:ext cx="1156006" cy="2873272"/>
            </a:xfrm>
            <a:prstGeom prst="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52C14105-7F04-1B65-A267-592F0CE6F49D}"/>
                </a:ext>
              </a:extLst>
            </p:cNvPr>
            <p:cNvSpPr txBox="1"/>
            <p:nvPr/>
          </p:nvSpPr>
          <p:spPr>
            <a:xfrm>
              <a:off x="3922091" y="3819317"/>
              <a:ext cx="1115240" cy="2769989"/>
            </a:xfrm>
            <a:prstGeom prst="rect">
              <a:avLst/>
            </a:prstGeom>
            <a:noFill/>
          </p:spPr>
          <p:txBody>
            <a:bodyPr wrap="square" rtlCol="0">
              <a:spAutoFit/>
            </a:bodyPr>
            <a:lstStyle/>
            <a:p>
              <a:r>
                <a:rPr lang="en-GB" sz="1400" dirty="0"/>
                <a:t>1981</a:t>
              </a:r>
              <a:endParaRPr lang="en-GB" dirty="0"/>
            </a:p>
            <a:p>
              <a:r>
                <a:rPr lang="en-GB" sz="1000" b="1" dirty="0"/>
                <a:t>Frogger. </a:t>
              </a:r>
              <a:r>
                <a:rPr lang="en-GB" sz="1000" dirty="0"/>
                <a:t>Created by </a:t>
              </a:r>
              <a:r>
                <a:rPr lang="en-GB" sz="1000" dirty="0" err="1"/>
                <a:t>Takahide</a:t>
              </a:r>
              <a:r>
                <a:rPr lang="en-GB" sz="1000" dirty="0"/>
                <a:t> Arima, </a:t>
              </a:r>
              <a:r>
                <a:rPr lang="en-GB" sz="1000" b="1" dirty="0"/>
                <a:t>Frogger’s </a:t>
              </a:r>
              <a:r>
                <a:rPr lang="en-GB" sz="1000" dirty="0"/>
                <a:t>objective was to navigate 5 frogs across a busy road and a river to get to one of the 5 empty homes at the top of the screen. It held the distinction of having the most ways to die!</a:t>
              </a:r>
            </a:p>
          </p:txBody>
        </p:sp>
      </p:grpSp>
      <p:grpSp>
        <p:nvGrpSpPr>
          <p:cNvPr id="35" name="Group 34">
            <a:extLst>
              <a:ext uri="{FF2B5EF4-FFF2-40B4-BE49-F238E27FC236}">
                <a16:creationId xmlns:a16="http://schemas.microsoft.com/office/drawing/2014/main" id="{E2AF762D-CA1E-73EF-8972-16304A785481}"/>
              </a:ext>
            </a:extLst>
          </p:cNvPr>
          <p:cNvGrpSpPr/>
          <p:nvPr/>
        </p:nvGrpSpPr>
        <p:grpSpPr>
          <a:xfrm>
            <a:off x="4554689" y="2007218"/>
            <a:ext cx="1463562" cy="4735977"/>
            <a:chOff x="5289935" y="2007218"/>
            <a:chExt cx="1463562" cy="4735977"/>
          </a:xfrm>
        </p:grpSpPr>
        <p:sp>
          <p:nvSpPr>
            <p:cNvPr id="22" name="Rectangle 21">
              <a:extLst>
                <a:ext uri="{FF2B5EF4-FFF2-40B4-BE49-F238E27FC236}">
                  <a16:creationId xmlns:a16="http://schemas.microsoft.com/office/drawing/2014/main" id="{4C832C8D-80BF-6105-F5BD-78915DFF5AE9}"/>
                </a:ext>
              </a:extLst>
            </p:cNvPr>
            <p:cNvSpPr/>
            <p:nvPr/>
          </p:nvSpPr>
          <p:spPr>
            <a:xfrm>
              <a:off x="5289935" y="2007218"/>
              <a:ext cx="1463562" cy="472365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18" descr="A square video game screenshot that is a digital representation of a multicolored pyramid of cubes in front of a black background. An orange spherical character, a red ball, and a purple coiled snake are on the cubes. Multicolored discs are adjacent to the left and right sides of the pyramid. Above the pyramid are statistics related to gameplay.">
              <a:extLst>
                <a:ext uri="{FF2B5EF4-FFF2-40B4-BE49-F238E27FC236}">
                  <a16:creationId xmlns:a16="http://schemas.microsoft.com/office/drawing/2014/main" id="{2E16EFDA-9EAB-F267-4424-275D1E11F3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9533" y="2071611"/>
              <a:ext cx="1357689" cy="13576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42314C7-5366-6FE4-475A-1C474AC1967F}"/>
                </a:ext>
              </a:extLst>
            </p:cNvPr>
            <p:cNvSpPr txBox="1"/>
            <p:nvPr/>
          </p:nvSpPr>
          <p:spPr>
            <a:xfrm>
              <a:off x="5608660" y="3467412"/>
              <a:ext cx="1098562" cy="215444"/>
            </a:xfrm>
            <a:prstGeom prst="rect">
              <a:avLst/>
            </a:prstGeom>
            <a:noFill/>
          </p:spPr>
          <p:txBody>
            <a:bodyPr wrap="square" rtlCol="0">
              <a:spAutoFit/>
            </a:bodyPr>
            <a:lstStyle/>
            <a:p>
              <a:r>
                <a:rPr lang="en-GB" sz="800" i="1" dirty="0"/>
                <a:t>© Copyright Gottlieb</a:t>
              </a:r>
            </a:p>
          </p:txBody>
        </p:sp>
        <p:sp>
          <p:nvSpPr>
            <p:cNvPr id="24" name="Rectangle 23">
              <a:extLst>
                <a:ext uri="{FF2B5EF4-FFF2-40B4-BE49-F238E27FC236}">
                  <a16:creationId xmlns:a16="http://schemas.microsoft.com/office/drawing/2014/main" id="{E7DBB564-6D65-3FD7-A670-9CA7AA9FC48C}"/>
                </a:ext>
              </a:extLst>
            </p:cNvPr>
            <p:cNvSpPr/>
            <p:nvPr/>
          </p:nvSpPr>
          <p:spPr>
            <a:xfrm>
              <a:off x="5349532" y="3797282"/>
              <a:ext cx="1357689" cy="2873272"/>
            </a:xfrm>
            <a:prstGeom prst="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308F225D-4FFD-EEEB-4092-CE71130EA890}"/>
                </a:ext>
              </a:extLst>
            </p:cNvPr>
            <p:cNvSpPr txBox="1"/>
            <p:nvPr/>
          </p:nvSpPr>
          <p:spPr>
            <a:xfrm>
              <a:off x="5390413" y="3819318"/>
              <a:ext cx="1273088" cy="2923877"/>
            </a:xfrm>
            <a:prstGeom prst="rect">
              <a:avLst/>
            </a:prstGeom>
            <a:noFill/>
          </p:spPr>
          <p:txBody>
            <a:bodyPr wrap="square" rtlCol="0">
              <a:spAutoFit/>
            </a:bodyPr>
            <a:lstStyle/>
            <a:p>
              <a:r>
                <a:rPr lang="en-GB" sz="1400" dirty="0"/>
                <a:t>1982</a:t>
              </a:r>
              <a:endParaRPr lang="en-GB" dirty="0"/>
            </a:p>
            <a:p>
              <a:r>
                <a:rPr lang="en-GB" sz="1000" b="1" dirty="0"/>
                <a:t>Q*Bert. </a:t>
              </a:r>
              <a:r>
                <a:rPr lang="en-GB" sz="1000" dirty="0"/>
                <a:t>Created by Warren Davis and Jeff Lee. </a:t>
              </a:r>
            </a:p>
            <a:p>
              <a:r>
                <a:rPr lang="en-GB" sz="1000" dirty="0"/>
                <a:t>The design was inspired by the artwork of M.C. Escher, using isometric graphics to mimic a 3D-like effect.</a:t>
              </a:r>
            </a:p>
            <a:p>
              <a:endParaRPr lang="en-GB" sz="1000" dirty="0"/>
            </a:p>
            <a:p>
              <a:r>
                <a:rPr lang="en-GB" sz="1000" dirty="0"/>
                <a:t>When colliding with an enemy, Q*Bert would ‘swear’, using random sounds made by the sound chip.</a:t>
              </a:r>
            </a:p>
          </p:txBody>
        </p:sp>
      </p:grpSp>
      <p:grpSp>
        <p:nvGrpSpPr>
          <p:cNvPr id="41" name="Group 40">
            <a:extLst>
              <a:ext uri="{FF2B5EF4-FFF2-40B4-BE49-F238E27FC236}">
                <a16:creationId xmlns:a16="http://schemas.microsoft.com/office/drawing/2014/main" id="{2C74ABEA-388C-96F1-01BA-2828B9F46D00}"/>
              </a:ext>
            </a:extLst>
          </p:cNvPr>
          <p:cNvGrpSpPr/>
          <p:nvPr/>
        </p:nvGrpSpPr>
        <p:grpSpPr>
          <a:xfrm>
            <a:off x="6128671" y="2216331"/>
            <a:ext cx="1861441" cy="4514542"/>
            <a:chOff x="6923717" y="2216331"/>
            <a:chExt cx="1861441" cy="4514542"/>
          </a:xfrm>
        </p:grpSpPr>
        <p:sp>
          <p:nvSpPr>
            <p:cNvPr id="27" name="Rectangle 26">
              <a:extLst>
                <a:ext uri="{FF2B5EF4-FFF2-40B4-BE49-F238E27FC236}">
                  <a16:creationId xmlns:a16="http://schemas.microsoft.com/office/drawing/2014/main" id="{6A48B6E0-08D5-2765-8E79-AB90A7F8DD8F}"/>
                </a:ext>
              </a:extLst>
            </p:cNvPr>
            <p:cNvSpPr/>
            <p:nvPr/>
          </p:nvSpPr>
          <p:spPr>
            <a:xfrm>
              <a:off x="6923717" y="2216331"/>
              <a:ext cx="1790869" cy="451454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6" descr="Image result for space harrier">
              <a:extLst>
                <a:ext uri="{FF2B5EF4-FFF2-40B4-BE49-F238E27FC236}">
                  <a16:creationId xmlns:a16="http://schemas.microsoft.com/office/drawing/2014/main" id="{03CC625D-E232-D179-4EEA-6E37458871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9669" y="2277884"/>
              <a:ext cx="1598964" cy="117818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113E533-9C39-7E0D-B562-DA95CD0767D3}"/>
                </a:ext>
              </a:extLst>
            </p:cNvPr>
            <p:cNvSpPr txBox="1"/>
            <p:nvPr/>
          </p:nvSpPr>
          <p:spPr>
            <a:xfrm>
              <a:off x="7321596" y="3476401"/>
              <a:ext cx="1463562" cy="200055"/>
            </a:xfrm>
            <a:prstGeom prst="rect">
              <a:avLst/>
            </a:prstGeom>
            <a:noFill/>
          </p:spPr>
          <p:txBody>
            <a:bodyPr wrap="square" rtlCol="0">
              <a:spAutoFit/>
            </a:bodyPr>
            <a:lstStyle/>
            <a:p>
              <a:r>
                <a:rPr lang="en-GB" sz="700" i="1" dirty="0"/>
                <a:t>© Copyright SEGA, </a:t>
              </a:r>
              <a:r>
                <a:rPr lang="en-GB" sz="700" i="1" dirty="0" err="1"/>
                <a:t>ReignDesign</a:t>
              </a:r>
              <a:endParaRPr lang="en-GB" sz="700" i="1" dirty="0"/>
            </a:p>
          </p:txBody>
        </p:sp>
        <p:sp>
          <p:nvSpPr>
            <p:cNvPr id="29" name="Rectangle 28">
              <a:extLst>
                <a:ext uri="{FF2B5EF4-FFF2-40B4-BE49-F238E27FC236}">
                  <a16:creationId xmlns:a16="http://schemas.microsoft.com/office/drawing/2014/main" id="{65884CC4-5D3B-7ECA-F010-9E75C0C4B4F3}"/>
                </a:ext>
              </a:extLst>
            </p:cNvPr>
            <p:cNvSpPr/>
            <p:nvPr/>
          </p:nvSpPr>
          <p:spPr>
            <a:xfrm>
              <a:off x="6982149" y="3790698"/>
              <a:ext cx="1681917" cy="2873272"/>
            </a:xfrm>
            <a:prstGeom prst="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C91B7B3F-EC4E-4883-3B6A-C92FD09266FC}"/>
                </a:ext>
              </a:extLst>
            </p:cNvPr>
            <p:cNvSpPr txBox="1"/>
            <p:nvPr/>
          </p:nvSpPr>
          <p:spPr>
            <a:xfrm>
              <a:off x="6982149" y="3797282"/>
              <a:ext cx="1636484" cy="2923877"/>
            </a:xfrm>
            <a:prstGeom prst="rect">
              <a:avLst/>
            </a:prstGeom>
            <a:noFill/>
          </p:spPr>
          <p:txBody>
            <a:bodyPr wrap="square" rtlCol="0">
              <a:spAutoFit/>
            </a:bodyPr>
            <a:lstStyle/>
            <a:p>
              <a:r>
                <a:rPr lang="en-GB" sz="1400" dirty="0"/>
                <a:t>1985</a:t>
              </a:r>
              <a:endParaRPr lang="en-GB" dirty="0"/>
            </a:p>
            <a:p>
              <a:r>
                <a:rPr lang="en-GB" sz="1000" b="1" dirty="0"/>
                <a:t>Space Harrier. </a:t>
              </a:r>
              <a:r>
                <a:rPr lang="en-GB" sz="1000" dirty="0"/>
                <a:t>Designed by </a:t>
              </a:r>
              <a:r>
                <a:rPr lang="en-GB" sz="1000" dirty="0">
                  <a:hlinkClick r:id="rId9"/>
                </a:rPr>
                <a:t>Yu Suzuki</a:t>
              </a:r>
              <a:r>
                <a:rPr lang="en-GB" sz="1000" dirty="0"/>
                <a:t>. A fast-paced rail shooter. The main character was originally intended to be a fighter jet but had to be changed to a human character with a jet-pack due to technical and memory restrictions.</a:t>
              </a:r>
            </a:p>
            <a:p>
              <a:endParaRPr lang="en-GB" sz="1000" dirty="0"/>
            </a:p>
            <a:p>
              <a:r>
                <a:rPr lang="en-GB" sz="1000" dirty="0"/>
                <a:t>The arcade version came in two forms – A cabinet with an analogue flight stick, and a deluxe version with a cock-pit style motion simulator, which moves with the character. </a:t>
              </a:r>
            </a:p>
          </p:txBody>
        </p:sp>
      </p:grpSp>
      <p:pic>
        <p:nvPicPr>
          <p:cNvPr id="36" name="Picture 8" descr="Image result for outrun">
            <a:extLst>
              <a:ext uri="{FF2B5EF4-FFF2-40B4-BE49-F238E27FC236}">
                <a16:creationId xmlns:a16="http://schemas.microsoft.com/office/drawing/2014/main" id="{5D716C98-DCEE-BCEE-BF10-8A36245DF0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5639" y="2271825"/>
            <a:ext cx="1679510" cy="116516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BDE0D13A-DEB5-6AD6-4E98-F13E006A45FD}"/>
              </a:ext>
            </a:extLst>
          </p:cNvPr>
          <p:cNvSpPr txBox="1"/>
          <p:nvPr/>
        </p:nvSpPr>
        <p:spPr>
          <a:xfrm>
            <a:off x="8925394" y="3458978"/>
            <a:ext cx="907606" cy="200055"/>
          </a:xfrm>
          <a:prstGeom prst="rect">
            <a:avLst/>
          </a:prstGeom>
          <a:noFill/>
        </p:spPr>
        <p:txBody>
          <a:bodyPr wrap="square" rtlCol="0">
            <a:spAutoFit/>
          </a:bodyPr>
          <a:lstStyle/>
          <a:p>
            <a:r>
              <a:rPr lang="en-GB" sz="700" i="1" dirty="0"/>
              <a:t>© Copyright SEGA</a:t>
            </a:r>
          </a:p>
        </p:txBody>
      </p:sp>
      <p:sp>
        <p:nvSpPr>
          <p:cNvPr id="39" name="Rectangle 38">
            <a:extLst>
              <a:ext uri="{FF2B5EF4-FFF2-40B4-BE49-F238E27FC236}">
                <a16:creationId xmlns:a16="http://schemas.microsoft.com/office/drawing/2014/main" id="{73DC39F7-67CC-6118-90FC-49801F94FFB1}"/>
              </a:ext>
            </a:extLst>
          </p:cNvPr>
          <p:cNvSpPr/>
          <p:nvPr/>
        </p:nvSpPr>
        <p:spPr>
          <a:xfrm>
            <a:off x="8085639" y="3797283"/>
            <a:ext cx="1681917" cy="2597804"/>
          </a:xfrm>
          <a:prstGeom prst="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B3342D35-8179-01F5-25B1-A580A7C27216}"/>
              </a:ext>
            </a:extLst>
          </p:cNvPr>
          <p:cNvSpPr txBox="1"/>
          <p:nvPr/>
        </p:nvSpPr>
        <p:spPr>
          <a:xfrm>
            <a:off x="8107152" y="3778986"/>
            <a:ext cx="1636484" cy="2616101"/>
          </a:xfrm>
          <a:prstGeom prst="rect">
            <a:avLst/>
          </a:prstGeom>
          <a:noFill/>
        </p:spPr>
        <p:txBody>
          <a:bodyPr wrap="square" rtlCol="0">
            <a:spAutoFit/>
          </a:bodyPr>
          <a:lstStyle/>
          <a:p>
            <a:r>
              <a:rPr lang="en-GB" sz="1400" dirty="0"/>
              <a:t>1986</a:t>
            </a:r>
            <a:endParaRPr lang="en-GB" dirty="0"/>
          </a:p>
          <a:p>
            <a:r>
              <a:rPr lang="en-GB" sz="1000" b="1" dirty="0"/>
              <a:t>Outrun. </a:t>
            </a:r>
            <a:r>
              <a:rPr lang="en-GB" sz="1000" dirty="0"/>
              <a:t>Another classic by Yu Suzuki. </a:t>
            </a:r>
            <a:r>
              <a:rPr lang="en-GB" sz="1000" b="1" dirty="0"/>
              <a:t>Outrun</a:t>
            </a:r>
            <a:r>
              <a:rPr lang="en-GB" sz="1000" dirty="0"/>
              <a:t> is rightly considered as one of the greatest games of all time. It was the highest-grossing arcade game of 1987, and a pivotal part of the recovery of the arcade industry.</a:t>
            </a:r>
          </a:p>
          <a:p>
            <a:endParaRPr lang="en-GB" sz="1000" dirty="0"/>
          </a:p>
          <a:p>
            <a:r>
              <a:rPr lang="en-GB" sz="1000" dirty="0"/>
              <a:t>Like Space Harrier, the deluxe version had a hydraulic cabinet and also boasted a selectable soundtrack.</a:t>
            </a:r>
          </a:p>
        </p:txBody>
      </p:sp>
      <p:sp>
        <p:nvSpPr>
          <p:cNvPr id="42" name="Rectangle 41">
            <a:extLst>
              <a:ext uri="{FF2B5EF4-FFF2-40B4-BE49-F238E27FC236}">
                <a16:creationId xmlns:a16="http://schemas.microsoft.com/office/drawing/2014/main" id="{A5BD3CB5-BA7A-F920-1771-71D4ECCAAC27}"/>
              </a:ext>
            </a:extLst>
          </p:cNvPr>
          <p:cNvSpPr/>
          <p:nvPr/>
        </p:nvSpPr>
        <p:spPr>
          <a:xfrm>
            <a:off x="9898021" y="2216331"/>
            <a:ext cx="1790869" cy="404806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5" name="Picture 4" descr="Image result for R-Type">
            <a:extLst>
              <a:ext uri="{FF2B5EF4-FFF2-40B4-BE49-F238E27FC236}">
                <a16:creationId xmlns:a16="http://schemas.microsoft.com/office/drawing/2014/main" id="{B4977C23-8D77-3C8E-2785-0B64E2D889C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62926" y="2281030"/>
            <a:ext cx="1661057" cy="1308082"/>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16475E21-8142-39FC-0B0E-F54B99585353}"/>
              </a:ext>
            </a:extLst>
          </p:cNvPr>
          <p:cNvSpPr/>
          <p:nvPr/>
        </p:nvSpPr>
        <p:spPr>
          <a:xfrm>
            <a:off x="9962926" y="3810888"/>
            <a:ext cx="1681917" cy="2393696"/>
          </a:xfrm>
          <a:prstGeom prst="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6B9087AF-7AF6-4159-50FC-2D1094189A62}"/>
              </a:ext>
            </a:extLst>
          </p:cNvPr>
          <p:cNvSpPr txBox="1"/>
          <p:nvPr/>
        </p:nvSpPr>
        <p:spPr>
          <a:xfrm>
            <a:off x="9975212" y="3896260"/>
            <a:ext cx="1636484" cy="2308324"/>
          </a:xfrm>
          <a:prstGeom prst="rect">
            <a:avLst/>
          </a:prstGeom>
          <a:noFill/>
        </p:spPr>
        <p:txBody>
          <a:bodyPr wrap="square" rtlCol="0">
            <a:spAutoFit/>
          </a:bodyPr>
          <a:lstStyle/>
          <a:p>
            <a:r>
              <a:rPr lang="en-GB" sz="1400" dirty="0"/>
              <a:t>1987</a:t>
            </a:r>
            <a:endParaRPr lang="en-GB" dirty="0"/>
          </a:p>
          <a:p>
            <a:r>
              <a:rPr lang="en-GB" sz="1000" b="1" dirty="0"/>
              <a:t>R-Type. </a:t>
            </a:r>
            <a:r>
              <a:rPr lang="en-GB" sz="1000" dirty="0"/>
              <a:t>Japan’s highest-grossing arcade game of 1987. This was the first game to take advantage of the 16-bit M72 arcade system.</a:t>
            </a:r>
          </a:p>
          <a:p>
            <a:endParaRPr lang="en-GB" sz="1000" dirty="0"/>
          </a:p>
          <a:p>
            <a:r>
              <a:rPr lang="en-GB" sz="1000" dirty="0"/>
              <a:t>Gameplay was a little different to other shooters, as the pace was slower and more reliant on remembering enemy patterns.</a:t>
            </a:r>
          </a:p>
        </p:txBody>
      </p:sp>
      <p:sp>
        <p:nvSpPr>
          <p:cNvPr id="49" name="TextBox 48">
            <a:extLst>
              <a:ext uri="{FF2B5EF4-FFF2-40B4-BE49-F238E27FC236}">
                <a16:creationId xmlns:a16="http://schemas.microsoft.com/office/drawing/2014/main" id="{086E2235-F1BE-C7E5-F6E1-4BB3A6C61C5D}"/>
              </a:ext>
            </a:extLst>
          </p:cNvPr>
          <p:cNvSpPr txBox="1"/>
          <p:nvPr/>
        </p:nvSpPr>
        <p:spPr>
          <a:xfrm>
            <a:off x="10830592" y="3559005"/>
            <a:ext cx="907606" cy="200055"/>
          </a:xfrm>
          <a:prstGeom prst="rect">
            <a:avLst/>
          </a:prstGeom>
          <a:noFill/>
        </p:spPr>
        <p:txBody>
          <a:bodyPr wrap="square" rtlCol="0">
            <a:spAutoFit/>
          </a:bodyPr>
          <a:lstStyle/>
          <a:p>
            <a:r>
              <a:rPr lang="en-GB" sz="700" i="1" dirty="0"/>
              <a:t>© Copyright Irem</a:t>
            </a:r>
          </a:p>
        </p:txBody>
      </p:sp>
      <p:cxnSp>
        <p:nvCxnSpPr>
          <p:cNvPr id="5" name="Straight Arrow Connector 4">
            <a:extLst>
              <a:ext uri="{FF2B5EF4-FFF2-40B4-BE49-F238E27FC236}">
                <a16:creationId xmlns:a16="http://schemas.microsoft.com/office/drawing/2014/main" id="{283D5B59-F41F-BEFD-B7CC-33B4D5483D74}"/>
              </a:ext>
            </a:extLst>
          </p:cNvPr>
          <p:cNvCxnSpPr>
            <a:cxnSpLocks/>
          </p:cNvCxnSpPr>
          <p:nvPr/>
        </p:nvCxnSpPr>
        <p:spPr>
          <a:xfrm>
            <a:off x="242493" y="3710748"/>
            <a:ext cx="11949507" cy="27707"/>
          </a:xfrm>
          <a:prstGeom prst="straightConnector1">
            <a:avLst/>
          </a:prstGeom>
          <a:ln w="57150">
            <a:solidFill>
              <a:schemeClr val="accent2">
                <a:lumMod val="75000"/>
              </a:schemeClr>
            </a:solidFill>
            <a:headEnd type="oval"/>
            <a:tailEnd type="stealth"/>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13098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891401DC-7AF6-42FA-BE31-CF773B6C8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0"/>
            <a:ext cx="12188952" cy="685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keyboard with colorful buttons&#10;&#10;Description automatically generated">
            <a:extLst>
              <a:ext uri="{FF2B5EF4-FFF2-40B4-BE49-F238E27FC236}">
                <a16:creationId xmlns:a16="http://schemas.microsoft.com/office/drawing/2014/main" id="{1FB31A2C-4EAE-2A96-5F55-2D076E6B9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41" y="346167"/>
            <a:ext cx="2161831" cy="1588946"/>
          </a:xfrm>
          <a:prstGeom prst="rect">
            <a:avLst/>
          </a:prstGeom>
        </p:spPr>
      </p:pic>
      <p:pic>
        <p:nvPicPr>
          <p:cNvPr id="5" name="Picture 4" descr="A white and grey gaming console with red buttons&#10;&#10;Description automatically generated">
            <a:extLst>
              <a:ext uri="{FF2B5EF4-FFF2-40B4-BE49-F238E27FC236}">
                <a16:creationId xmlns:a16="http://schemas.microsoft.com/office/drawing/2014/main" id="{58CE5CC3-30FB-DA59-B88D-7D80A43B8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048" y="346167"/>
            <a:ext cx="2853351" cy="1547944"/>
          </a:xfrm>
          <a:prstGeom prst="rect">
            <a:avLst/>
          </a:prstGeom>
        </p:spPr>
      </p:pic>
      <p:pic>
        <p:nvPicPr>
          <p:cNvPr id="7" name="Picture 6" descr="A white and red gaming device&#10;&#10;Description automatically generated">
            <a:extLst>
              <a:ext uri="{FF2B5EF4-FFF2-40B4-BE49-F238E27FC236}">
                <a16:creationId xmlns:a16="http://schemas.microsoft.com/office/drawing/2014/main" id="{6027E4F5-E1A4-AE9B-BDE6-A9EBE1D22C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4175" y="346167"/>
            <a:ext cx="2893359" cy="1547948"/>
          </a:xfrm>
          <a:prstGeom prst="rect">
            <a:avLst/>
          </a:prstGeom>
        </p:spPr>
      </p:pic>
      <p:pic>
        <p:nvPicPr>
          <p:cNvPr id="13" name="Picture 12" descr="A black keyboard with a rainbow colored display&#10;&#10;Description automatically generated">
            <a:extLst>
              <a:ext uri="{FF2B5EF4-FFF2-40B4-BE49-F238E27FC236}">
                <a16:creationId xmlns:a16="http://schemas.microsoft.com/office/drawing/2014/main" id="{1BBFAA27-2545-9866-570A-C747E24909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61" y="2639045"/>
            <a:ext cx="2398390" cy="1588934"/>
          </a:xfrm>
          <a:prstGeom prst="rect">
            <a:avLst/>
          </a:prstGeom>
        </p:spPr>
      </p:pic>
      <p:pic>
        <p:nvPicPr>
          <p:cNvPr id="15" name="Picture 14" descr="A close-up of a keyboard&#10;&#10;Description automatically generated">
            <a:extLst>
              <a:ext uri="{FF2B5EF4-FFF2-40B4-BE49-F238E27FC236}">
                <a16:creationId xmlns:a16="http://schemas.microsoft.com/office/drawing/2014/main" id="{416087A4-B6DE-E7F2-8446-987D240B0B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86" y="4930536"/>
            <a:ext cx="2801175" cy="1582664"/>
          </a:xfrm>
          <a:prstGeom prst="rect">
            <a:avLst/>
          </a:prstGeom>
        </p:spPr>
      </p:pic>
      <p:sp>
        <p:nvSpPr>
          <p:cNvPr id="61" name="Rectangle 60">
            <a:extLst>
              <a:ext uri="{FF2B5EF4-FFF2-40B4-BE49-F238E27FC236}">
                <a16:creationId xmlns:a16="http://schemas.microsoft.com/office/drawing/2014/main" id="{2B7203F0-D9CB-4774-B9D4-B3AB625DFB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495" y="2300641"/>
            <a:ext cx="8124506"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AA3F48-DA82-BB40-AC3B-2F894DEC5406}"/>
              </a:ext>
            </a:extLst>
          </p:cNvPr>
          <p:cNvSpPr>
            <a:spLocks noGrp="1"/>
          </p:cNvSpPr>
          <p:nvPr>
            <p:ph type="title"/>
          </p:nvPr>
        </p:nvSpPr>
        <p:spPr>
          <a:xfrm>
            <a:off x="4481973" y="2892583"/>
            <a:ext cx="6868620" cy="1016898"/>
          </a:xfrm>
        </p:spPr>
        <p:txBody>
          <a:bodyPr>
            <a:normAutofit/>
          </a:bodyPr>
          <a:lstStyle/>
          <a:p>
            <a:r>
              <a:rPr lang="en-GB" sz="3100">
                <a:solidFill>
                  <a:srgbClr val="FFFFFF"/>
                </a:solidFill>
              </a:rPr>
              <a:t>2. A Brief History of the Games Industry Part 1</a:t>
            </a:r>
          </a:p>
        </p:txBody>
      </p:sp>
      <p:cxnSp>
        <p:nvCxnSpPr>
          <p:cNvPr id="62" name="Straight Connector 61">
            <a:extLst>
              <a:ext uri="{FF2B5EF4-FFF2-40B4-BE49-F238E27FC236}">
                <a16:creationId xmlns:a16="http://schemas.microsoft.com/office/drawing/2014/main" id="{A88CB8AF-5631-45C6-BFEC-971C4D6E58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F2EA1AF-73AB-4FCB-B4EE-0E42E7250F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5A18FBF-6157-4210-BEF2-9A6C31FA89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3C9CCA8-3CEC-4CD0-A624-A701C61251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E79F16-0339-AC6F-53A7-F9F96F7E1A47}"/>
              </a:ext>
            </a:extLst>
          </p:cNvPr>
          <p:cNvSpPr>
            <a:spLocks noGrp="1"/>
          </p:cNvSpPr>
          <p:nvPr>
            <p:ph idx="1"/>
          </p:nvPr>
        </p:nvSpPr>
        <p:spPr>
          <a:xfrm>
            <a:off x="4485180" y="4101152"/>
            <a:ext cx="6868620" cy="2075810"/>
          </a:xfrm>
        </p:spPr>
        <p:txBody>
          <a:bodyPr>
            <a:normAutofit/>
          </a:bodyPr>
          <a:lstStyle/>
          <a:p>
            <a:r>
              <a:rPr lang="en-GB" sz="1300" dirty="0">
                <a:solidFill>
                  <a:srgbClr val="FFFFFF"/>
                </a:solidFill>
              </a:rPr>
              <a:t>Other key developments during the 1980s…</a:t>
            </a:r>
          </a:p>
          <a:p>
            <a:pPr lvl="1"/>
            <a:r>
              <a:rPr lang="en-GB" sz="1300" dirty="0" err="1">
                <a:solidFill>
                  <a:srgbClr val="FFFFFF"/>
                </a:solidFill>
              </a:rPr>
              <a:t>Famicom</a:t>
            </a:r>
            <a:r>
              <a:rPr lang="en-GB" sz="1300" dirty="0">
                <a:solidFill>
                  <a:srgbClr val="FFFFFF"/>
                </a:solidFill>
              </a:rPr>
              <a:t>/NES (1983 US, 1986 Europe) Re-invigorated the home console market in the US</a:t>
            </a:r>
          </a:p>
          <a:p>
            <a:pPr marL="457200" lvl="1" indent="0">
              <a:buNone/>
            </a:pPr>
            <a:endParaRPr lang="en-GB" sz="1300" dirty="0">
              <a:solidFill>
                <a:srgbClr val="FFFFFF"/>
              </a:solidFill>
            </a:endParaRPr>
          </a:p>
          <a:p>
            <a:pPr lvl="1"/>
            <a:r>
              <a:rPr lang="en-GB" sz="1300" dirty="0">
                <a:solidFill>
                  <a:srgbClr val="FFFFFF"/>
                </a:solidFill>
              </a:rPr>
              <a:t>Home computing grew in popularity– particularly in the UK and Europe</a:t>
            </a:r>
          </a:p>
          <a:p>
            <a:pPr lvl="1"/>
            <a:endParaRPr lang="en-GB" sz="1300" dirty="0">
              <a:solidFill>
                <a:srgbClr val="FFFFFF"/>
              </a:solidFill>
            </a:endParaRPr>
          </a:p>
          <a:p>
            <a:pPr lvl="1"/>
            <a:r>
              <a:rPr lang="en-GB" sz="1300" dirty="0">
                <a:solidFill>
                  <a:srgbClr val="FFFFFF"/>
                </a:solidFill>
              </a:rPr>
              <a:t>During the early to mid 80s, the Sinclair ZX Spectrum and the Commodore 64 became hugely popular home computers. They are considered to be major factors in the development of the UK games industry during this period.</a:t>
            </a:r>
          </a:p>
          <a:p>
            <a:pPr lvl="1"/>
            <a:endParaRPr lang="en-GB" sz="1300" dirty="0">
              <a:solidFill>
                <a:srgbClr val="FFFFFF"/>
              </a:solidFill>
            </a:endParaRPr>
          </a:p>
        </p:txBody>
      </p:sp>
    </p:spTree>
    <p:extLst>
      <p:ext uri="{BB962C8B-B14F-4D97-AF65-F5344CB8AC3E}">
        <p14:creationId xmlns:p14="http://schemas.microsoft.com/office/powerpoint/2010/main" val="409821700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FE4C9-405E-4437-DDA7-32CDDFB79C5F}"/>
            </a:ext>
          </a:extLst>
        </p:cNvPr>
        <p:cNvGrpSpPr/>
        <p:nvPr/>
      </p:nvGrpSpPr>
      <p:grpSpPr>
        <a:xfrm>
          <a:off x="0" y="0"/>
          <a:ext cx="0" cy="0"/>
          <a:chOff x="0" y="0"/>
          <a:chExt cx="0" cy="0"/>
        </a:xfrm>
      </p:grpSpPr>
      <p:grpSp>
        <p:nvGrpSpPr>
          <p:cNvPr id="1043" name="Group 1042">
            <a:extLst>
              <a:ext uri="{FF2B5EF4-FFF2-40B4-BE49-F238E27FC236}">
                <a16:creationId xmlns:a16="http://schemas.microsoft.com/office/drawing/2014/main" id="{916CC485-2934-701C-97EA-A60B5677CCCE}"/>
              </a:ext>
            </a:extLst>
          </p:cNvPr>
          <p:cNvGrpSpPr/>
          <p:nvPr/>
        </p:nvGrpSpPr>
        <p:grpSpPr>
          <a:xfrm>
            <a:off x="-9341" y="-9994"/>
            <a:ext cx="12206542" cy="6898914"/>
            <a:chOff x="-9341" y="-9994"/>
            <a:chExt cx="12206542" cy="6898914"/>
          </a:xfrm>
        </p:grpSpPr>
        <p:pic>
          <p:nvPicPr>
            <p:cNvPr id="1033" name="Picture 1032" descr="A video game cover with a person running&#10;&#10;Description automatically generated">
              <a:extLst>
                <a:ext uri="{FF2B5EF4-FFF2-40B4-BE49-F238E27FC236}">
                  <a16:creationId xmlns:a16="http://schemas.microsoft.com/office/drawing/2014/main" id="{614D2973-6733-5020-735B-0F156A607F7D}"/>
                </a:ext>
              </a:extLst>
            </p:cNvPr>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a:off x="8786566" y="2005508"/>
              <a:ext cx="3410635" cy="4883412"/>
            </a:xfrm>
            <a:prstGeom prst="rect">
              <a:avLst/>
            </a:prstGeom>
          </p:spPr>
        </p:pic>
        <p:pic>
          <p:nvPicPr>
            <p:cNvPr id="1035" name="Picture 1034" descr="A person holding a trophy">
              <a:extLst>
                <a:ext uri="{FF2B5EF4-FFF2-40B4-BE49-F238E27FC236}">
                  <a16:creationId xmlns:a16="http://schemas.microsoft.com/office/drawing/2014/main" id="{ACBC8C16-1DD6-105B-9247-2CDEDE31D17D}"/>
                </a:ext>
              </a:extLst>
            </p:cNvPr>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7919" y="2545606"/>
              <a:ext cx="2759454" cy="4343314"/>
            </a:xfrm>
            <a:prstGeom prst="rect">
              <a:avLst/>
            </a:prstGeom>
          </p:spPr>
        </p:pic>
        <p:pic>
          <p:nvPicPr>
            <p:cNvPr id="1039" name="Picture 1038">
              <a:extLst>
                <a:ext uri="{FF2B5EF4-FFF2-40B4-BE49-F238E27FC236}">
                  <a16:creationId xmlns:a16="http://schemas.microsoft.com/office/drawing/2014/main" id="{4AE4A7B5-3B9E-0287-40D5-E0E72982E3D2}"/>
                </a:ext>
              </a:extLst>
            </p:cNvPr>
            <p:cNvPicPr>
              <a:picLocks noChangeAspect="1"/>
            </p:cNvPicPr>
            <p:nvPr/>
          </p:nvPicPr>
          <p:blipFill>
            <a:blip r:embed="rId4">
              <a:alphaModFix amt="34000"/>
              <a:extLst>
                <a:ext uri="{28A0092B-C50C-407E-A947-70E740481C1C}">
                  <a14:useLocalDpi xmlns:a14="http://schemas.microsoft.com/office/drawing/2010/main" val="0"/>
                </a:ext>
              </a:extLst>
            </a:blip>
            <a:stretch>
              <a:fillRect/>
            </a:stretch>
          </p:blipFill>
          <p:spPr>
            <a:xfrm>
              <a:off x="5122206" y="790912"/>
              <a:ext cx="2026224" cy="3191305"/>
            </a:xfrm>
            <a:prstGeom prst="rect">
              <a:avLst/>
            </a:prstGeom>
          </p:spPr>
        </p:pic>
        <p:pic>
          <p:nvPicPr>
            <p:cNvPr id="1037" name="Picture 1036" descr="A cover of a video game">
              <a:extLst>
                <a:ext uri="{FF2B5EF4-FFF2-40B4-BE49-F238E27FC236}">
                  <a16:creationId xmlns:a16="http://schemas.microsoft.com/office/drawing/2014/main" id="{7C3337B1-5308-78A2-66B2-70D4B5D7D113}"/>
                </a:ext>
              </a:extLst>
            </p:cNvPr>
            <p:cNvPicPr>
              <a:picLocks noChangeAspect="1"/>
            </p:cNvPicPr>
            <p:nvPr/>
          </p:nvPicPr>
          <p:blipFill>
            <a:blip r:embed="rId5">
              <a:alphaModFix amt="34000"/>
              <a:extLst>
                <a:ext uri="{28A0092B-C50C-407E-A947-70E740481C1C}">
                  <a14:useLocalDpi xmlns:a14="http://schemas.microsoft.com/office/drawing/2010/main" val="0"/>
                </a:ext>
              </a:extLst>
            </a:blip>
            <a:stretch>
              <a:fillRect/>
            </a:stretch>
          </p:blipFill>
          <p:spPr>
            <a:xfrm>
              <a:off x="6836013" y="336404"/>
              <a:ext cx="2944437" cy="4332002"/>
            </a:xfrm>
            <a:prstGeom prst="rect">
              <a:avLst/>
            </a:prstGeom>
          </p:spPr>
        </p:pic>
        <p:pic>
          <p:nvPicPr>
            <p:cNvPr id="1041" name="Picture 1040" descr="A video game cover with two people&#10;&#10;Description automatically generated">
              <a:extLst>
                <a:ext uri="{FF2B5EF4-FFF2-40B4-BE49-F238E27FC236}">
                  <a16:creationId xmlns:a16="http://schemas.microsoft.com/office/drawing/2014/main" id="{A486DA24-CC54-971E-D728-479A74D0F11F}"/>
                </a:ext>
              </a:extLst>
            </p:cNvPr>
            <p:cNvPicPr>
              <a:picLocks noChangeAspect="1"/>
            </p:cNvPicPr>
            <p:nvPr/>
          </p:nvPicPr>
          <p:blipFill>
            <a:blip r:embed="rId6">
              <a:alphaModFix amt="34000"/>
              <a:extLst>
                <a:ext uri="{28A0092B-C50C-407E-A947-70E740481C1C}">
                  <a14:useLocalDpi xmlns:a14="http://schemas.microsoft.com/office/drawing/2010/main" val="0"/>
                </a:ext>
              </a:extLst>
            </a:blip>
            <a:stretch>
              <a:fillRect/>
            </a:stretch>
          </p:blipFill>
          <p:spPr>
            <a:xfrm>
              <a:off x="9847719" y="-9994"/>
              <a:ext cx="2344281" cy="3675832"/>
            </a:xfrm>
            <a:prstGeom prst="rect">
              <a:avLst/>
            </a:prstGeom>
          </p:spPr>
        </p:pic>
        <p:pic>
          <p:nvPicPr>
            <p:cNvPr id="1042" name="Picture 1041" descr="A video game box with a cartoon character&#10;&#10;Description automatically generated">
              <a:extLst>
                <a:ext uri="{FF2B5EF4-FFF2-40B4-BE49-F238E27FC236}">
                  <a16:creationId xmlns:a16="http://schemas.microsoft.com/office/drawing/2014/main" id="{64CF5502-7D86-C754-C9C5-C37BE5CBA121}"/>
                </a:ext>
              </a:extLst>
            </p:cNvPr>
            <p:cNvPicPr>
              <a:picLocks noChangeAspect="1"/>
            </p:cNvPicPr>
            <p:nvPr/>
          </p:nvPicPr>
          <p:blipFill>
            <a:blip r:embed="rId7">
              <a:alphaModFix amt="34000"/>
              <a:extLst>
                <a:ext uri="{28A0092B-C50C-407E-A947-70E740481C1C}">
                  <a14:useLocalDpi xmlns:a14="http://schemas.microsoft.com/office/drawing/2010/main" val="0"/>
                </a:ext>
              </a:extLst>
            </a:blip>
            <a:stretch>
              <a:fillRect/>
            </a:stretch>
          </p:blipFill>
          <p:spPr>
            <a:xfrm>
              <a:off x="-9341" y="-5521"/>
              <a:ext cx="5369678" cy="3774339"/>
            </a:xfrm>
            <a:prstGeom prst="rect">
              <a:avLst/>
            </a:prstGeom>
          </p:spPr>
        </p:pic>
        <p:pic>
          <p:nvPicPr>
            <p:cNvPr id="1031" name="Picture 1030" descr="A video game cover with a person holding a weapon">
              <a:extLst>
                <a:ext uri="{FF2B5EF4-FFF2-40B4-BE49-F238E27FC236}">
                  <a16:creationId xmlns:a16="http://schemas.microsoft.com/office/drawing/2014/main" id="{E1A27B63-B79E-5864-0372-B97FAB0CBBD0}"/>
                </a:ext>
              </a:extLst>
            </p:cNvPr>
            <p:cNvPicPr>
              <a:picLocks noChangeAspect="1"/>
            </p:cNvPicPr>
            <p:nvPr/>
          </p:nvPicPr>
          <p:blipFill>
            <a:blip r:embed="rId8">
              <a:alphaModFix amt="34000"/>
              <a:extLst>
                <a:ext uri="{28A0092B-C50C-407E-A947-70E740481C1C}">
                  <a14:useLocalDpi xmlns:a14="http://schemas.microsoft.com/office/drawing/2010/main" val="0"/>
                </a:ext>
              </a:extLst>
            </a:blip>
            <a:stretch>
              <a:fillRect/>
            </a:stretch>
          </p:blipFill>
          <p:spPr>
            <a:xfrm>
              <a:off x="5734126" y="3458572"/>
              <a:ext cx="2537273" cy="3298455"/>
            </a:xfrm>
            <a:prstGeom prst="rect">
              <a:avLst/>
            </a:prstGeom>
          </p:spPr>
        </p:pic>
      </p:grpSp>
      <p:sp>
        <p:nvSpPr>
          <p:cNvPr id="2" name="Title 1">
            <a:extLst>
              <a:ext uri="{FF2B5EF4-FFF2-40B4-BE49-F238E27FC236}">
                <a16:creationId xmlns:a16="http://schemas.microsoft.com/office/drawing/2014/main" id="{8B2A4E2E-C811-B992-B5EB-6F25FDBD1B33}"/>
              </a:ext>
            </a:extLst>
          </p:cNvPr>
          <p:cNvSpPr>
            <a:spLocks noGrp="1"/>
          </p:cNvSpPr>
          <p:nvPr>
            <p:ph type="title"/>
          </p:nvPr>
        </p:nvSpPr>
        <p:spPr>
          <a:xfrm>
            <a:off x="508349" y="365125"/>
            <a:ext cx="11279136" cy="1325563"/>
          </a:xfrm>
        </p:spPr>
        <p:style>
          <a:lnRef idx="2">
            <a:schemeClr val="dk1"/>
          </a:lnRef>
          <a:fillRef idx="1">
            <a:schemeClr val="lt1"/>
          </a:fillRef>
          <a:effectRef idx="0">
            <a:schemeClr val="dk1"/>
          </a:effectRef>
          <a:fontRef idx="minor">
            <a:schemeClr val="dk1"/>
          </a:fontRef>
        </p:style>
        <p:txBody>
          <a:bodyPr/>
          <a:lstStyle/>
          <a:p>
            <a:r>
              <a:rPr lang="en-GB" dirty="0"/>
              <a:t>2. A Brief History of the Games Industry Part 1</a:t>
            </a:r>
          </a:p>
        </p:txBody>
      </p:sp>
      <p:sp>
        <p:nvSpPr>
          <p:cNvPr id="30" name="Rectangle 29">
            <a:extLst>
              <a:ext uri="{FF2B5EF4-FFF2-40B4-BE49-F238E27FC236}">
                <a16:creationId xmlns:a16="http://schemas.microsoft.com/office/drawing/2014/main" id="{17D1E027-329E-1C29-0C31-6C258762C63D}"/>
              </a:ext>
            </a:extLst>
          </p:cNvPr>
          <p:cNvSpPr/>
          <p:nvPr/>
        </p:nvSpPr>
        <p:spPr>
          <a:xfrm>
            <a:off x="6058578" y="1910293"/>
            <a:ext cx="5728907" cy="1538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1C66E21D-35B3-F5AC-3376-C326F1B16D25}"/>
              </a:ext>
            </a:extLst>
          </p:cNvPr>
          <p:cNvSpPr>
            <a:spLocks noGrp="1"/>
          </p:cNvSpPr>
          <p:nvPr>
            <p:ph idx="1"/>
          </p:nvPr>
        </p:nvSpPr>
        <p:spPr>
          <a:xfrm>
            <a:off x="1328019" y="1910293"/>
            <a:ext cx="4730559" cy="483617"/>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pPr marL="0" indent="0" algn="ctr">
              <a:buNone/>
            </a:pPr>
            <a:r>
              <a:rPr lang="en-GB" dirty="0">
                <a:effectLst>
                  <a:outerShdw blurRad="38100" dist="38100" dir="2700000" algn="tl">
                    <a:srgbClr val="000000">
                      <a:alpha val="43137"/>
                    </a:srgbClr>
                  </a:outerShdw>
                </a:effectLst>
              </a:rPr>
              <a:t>Ultimate - Play The Game</a:t>
            </a:r>
          </a:p>
        </p:txBody>
      </p:sp>
      <p:grpSp>
        <p:nvGrpSpPr>
          <p:cNvPr id="42" name="Group 41">
            <a:extLst>
              <a:ext uri="{FF2B5EF4-FFF2-40B4-BE49-F238E27FC236}">
                <a16:creationId xmlns:a16="http://schemas.microsoft.com/office/drawing/2014/main" id="{950465A1-5C10-717D-6C7C-EDBB22506324}"/>
              </a:ext>
            </a:extLst>
          </p:cNvPr>
          <p:cNvGrpSpPr/>
          <p:nvPr/>
        </p:nvGrpSpPr>
        <p:grpSpPr>
          <a:xfrm>
            <a:off x="6096000" y="1984158"/>
            <a:ext cx="1726078" cy="1390310"/>
            <a:chOff x="5438478" y="1950652"/>
            <a:chExt cx="1726078" cy="1390310"/>
          </a:xfrm>
        </p:grpSpPr>
        <p:pic>
          <p:nvPicPr>
            <p:cNvPr id="5" name="Picture 4" descr="A screenshot of a video game&#10;&#10;Description automatically generated">
              <a:extLst>
                <a:ext uri="{FF2B5EF4-FFF2-40B4-BE49-F238E27FC236}">
                  <a16:creationId xmlns:a16="http://schemas.microsoft.com/office/drawing/2014/main" id="{0400279C-A5EB-FE55-83FD-2A0F4DE126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38478" y="1950652"/>
              <a:ext cx="1726078" cy="1116874"/>
            </a:xfrm>
            <a:prstGeom prst="rect">
              <a:avLst/>
            </a:prstGeom>
          </p:spPr>
        </p:pic>
        <p:sp>
          <p:nvSpPr>
            <p:cNvPr id="11" name="TextBox 10">
              <a:extLst>
                <a:ext uri="{FF2B5EF4-FFF2-40B4-BE49-F238E27FC236}">
                  <a16:creationId xmlns:a16="http://schemas.microsoft.com/office/drawing/2014/main" id="{09390461-9C6D-7893-9905-6B42203601AB}"/>
                </a:ext>
              </a:extLst>
            </p:cNvPr>
            <p:cNvSpPr txBox="1"/>
            <p:nvPr/>
          </p:nvSpPr>
          <p:spPr>
            <a:xfrm>
              <a:off x="5438478" y="3063963"/>
              <a:ext cx="1726076" cy="276999"/>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GB" sz="1200" dirty="0"/>
                <a:t>KnightLore (1984)</a:t>
              </a:r>
              <a:endParaRPr lang="en-GB" dirty="0"/>
            </a:p>
          </p:txBody>
        </p:sp>
      </p:grpSp>
      <p:grpSp>
        <p:nvGrpSpPr>
          <p:cNvPr id="34" name="Group 33">
            <a:extLst>
              <a:ext uri="{FF2B5EF4-FFF2-40B4-BE49-F238E27FC236}">
                <a16:creationId xmlns:a16="http://schemas.microsoft.com/office/drawing/2014/main" id="{3FD55411-E272-7F83-6147-E48191F52B43}"/>
              </a:ext>
            </a:extLst>
          </p:cNvPr>
          <p:cNvGrpSpPr/>
          <p:nvPr/>
        </p:nvGrpSpPr>
        <p:grpSpPr>
          <a:xfrm>
            <a:off x="8052341" y="1984158"/>
            <a:ext cx="1726080" cy="1395660"/>
            <a:chOff x="7446939" y="2297316"/>
            <a:chExt cx="1726080" cy="1395660"/>
          </a:xfrm>
        </p:grpSpPr>
        <p:pic>
          <p:nvPicPr>
            <p:cNvPr id="7" name="Picture 6" descr="A video game screen with a spider and plants&#10;&#10;Description automatically generated">
              <a:extLst>
                <a:ext uri="{FF2B5EF4-FFF2-40B4-BE49-F238E27FC236}">
                  <a16:creationId xmlns:a16="http://schemas.microsoft.com/office/drawing/2014/main" id="{0EC6152A-F6EA-C993-EDEA-64ED2758BB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46942" y="2297316"/>
              <a:ext cx="1726077" cy="1118661"/>
            </a:xfrm>
            <a:prstGeom prst="rect">
              <a:avLst/>
            </a:prstGeom>
          </p:spPr>
        </p:pic>
        <p:sp>
          <p:nvSpPr>
            <p:cNvPr id="12" name="TextBox 11">
              <a:extLst>
                <a:ext uri="{FF2B5EF4-FFF2-40B4-BE49-F238E27FC236}">
                  <a16:creationId xmlns:a16="http://schemas.microsoft.com/office/drawing/2014/main" id="{3F33945B-4CA6-DE25-4113-7C357767988D}"/>
                </a:ext>
              </a:extLst>
            </p:cNvPr>
            <p:cNvSpPr txBox="1"/>
            <p:nvPr/>
          </p:nvSpPr>
          <p:spPr>
            <a:xfrm>
              <a:off x="7446939" y="3415977"/>
              <a:ext cx="1726076" cy="276999"/>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GB" sz="1200" dirty="0"/>
                <a:t>Sabre Wulf (1984)</a:t>
              </a:r>
              <a:endParaRPr lang="en-GB" dirty="0"/>
            </a:p>
          </p:txBody>
        </p:sp>
      </p:grpSp>
      <p:grpSp>
        <p:nvGrpSpPr>
          <p:cNvPr id="32" name="Group 31">
            <a:extLst>
              <a:ext uri="{FF2B5EF4-FFF2-40B4-BE49-F238E27FC236}">
                <a16:creationId xmlns:a16="http://schemas.microsoft.com/office/drawing/2014/main" id="{1C6848F7-97F1-0822-2AD2-E12F4155C84F}"/>
              </a:ext>
            </a:extLst>
          </p:cNvPr>
          <p:cNvGrpSpPr/>
          <p:nvPr/>
        </p:nvGrpSpPr>
        <p:grpSpPr>
          <a:xfrm>
            <a:off x="10008690" y="1986195"/>
            <a:ext cx="1727072" cy="1394513"/>
            <a:chOff x="9351170" y="2297316"/>
            <a:chExt cx="1727072" cy="1394513"/>
          </a:xfrm>
        </p:grpSpPr>
        <p:pic>
          <p:nvPicPr>
            <p:cNvPr id="10" name="Picture 9" descr="A video game screen with a clock and a table&#10;&#10;Description automatically generated">
              <a:extLst>
                <a:ext uri="{FF2B5EF4-FFF2-40B4-BE49-F238E27FC236}">
                  <a16:creationId xmlns:a16="http://schemas.microsoft.com/office/drawing/2014/main" id="{03D0F4FA-AE49-0193-FADB-2BD1CD36C47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51174" y="2297316"/>
              <a:ext cx="1727068" cy="1117514"/>
            </a:xfrm>
            <a:prstGeom prst="rect">
              <a:avLst/>
            </a:prstGeom>
          </p:spPr>
        </p:pic>
        <p:sp>
          <p:nvSpPr>
            <p:cNvPr id="13" name="TextBox 12">
              <a:extLst>
                <a:ext uri="{FF2B5EF4-FFF2-40B4-BE49-F238E27FC236}">
                  <a16:creationId xmlns:a16="http://schemas.microsoft.com/office/drawing/2014/main" id="{92F37922-9DF6-00F1-AAB7-827A7EBA6604}"/>
                </a:ext>
              </a:extLst>
            </p:cNvPr>
            <p:cNvSpPr txBox="1"/>
            <p:nvPr/>
          </p:nvSpPr>
          <p:spPr>
            <a:xfrm>
              <a:off x="9351170" y="3414830"/>
              <a:ext cx="1726076" cy="276999"/>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GB" sz="1200" dirty="0"/>
                <a:t>Underwurlde (1984)</a:t>
              </a:r>
              <a:endParaRPr lang="en-GB" dirty="0"/>
            </a:p>
          </p:txBody>
        </p:sp>
      </p:grpSp>
      <p:sp>
        <p:nvSpPr>
          <p:cNvPr id="4" name="Content Placeholder 2">
            <a:extLst>
              <a:ext uri="{FF2B5EF4-FFF2-40B4-BE49-F238E27FC236}">
                <a16:creationId xmlns:a16="http://schemas.microsoft.com/office/drawing/2014/main" id="{4E740AB1-2653-7F52-5D9C-509486F7A1BE}"/>
              </a:ext>
            </a:extLst>
          </p:cNvPr>
          <p:cNvSpPr txBox="1">
            <a:spLocks/>
          </p:cNvSpPr>
          <p:nvPr/>
        </p:nvSpPr>
        <p:spPr>
          <a:xfrm>
            <a:off x="2850988" y="1287364"/>
            <a:ext cx="6991530" cy="41080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Some key developers / publishers of this era…</a:t>
            </a:r>
          </a:p>
          <a:p>
            <a:pPr marL="0" indent="0">
              <a:buFont typeface="Arial" panose="020B0604020202020204" pitchFamily="34" charset="0"/>
              <a:buNone/>
            </a:pPr>
            <a:endParaRPr lang="en-GB" dirty="0"/>
          </a:p>
        </p:txBody>
      </p:sp>
      <p:sp>
        <p:nvSpPr>
          <p:cNvPr id="38" name="Content Placeholder 2">
            <a:extLst>
              <a:ext uri="{FF2B5EF4-FFF2-40B4-BE49-F238E27FC236}">
                <a16:creationId xmlns:a16="http://schemas.microsoft.com/office/drawing/2014/main" id="{7C652C60-6E77-CDD2-47B9-14A633A6C8C2}"/>
              </a:ext>
            </a:extLst>
          </p:cNvPr>
          <p:cNvSpPr txBox="1">
            <a:spLocks/>
          </p:cNvSpPr>
          <p:nvPr/>
        </p:nvSpPr>
        <p:spPr>
          <a:xfrm>
            <a:off x="5989554" y="3522201"/>
            <a:ext cx="4730559" cy="48361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GB" dirty="0">
                <a:effectLst>
                  <a:outerShdw blurRad="38100" dist="38100" dir="2700000" algn="tl">
                    <a:srgbClr val="000000">
                      <a:alpha val="43137"/>
                    </a:srgbClr>
                  </a:outerShdw>
                </a:effectLst>
              </a:rPr>
              <a:t>Mastertronic</a:t>
            </a:r>
          </a:p>
        </p:txBody>
      </p:sp>
      <p:sp>
        <p:nvSpPr>
          <p:cNvPr id="39" name="Rectangle 38">
            <a:extLst>
              <a:ext uri="{FF2B5EF4-FFF2-40B4-BE49-F238E27FC236}">
                <a16:creationId xmlns:a16="http://schemas.microsoft.com/office/drawing/2014/main" id="{05BFAC1F-AC7E-8066-0DDE-CA6A0E0D4B6B}"/>
              </a:ext>
            </a:extLst>
          </p:cNvPr>
          <p:cNvSpPr/>
          <p:nvPr/>
        </p:nvSpPr>
        <p:spPr>
          <a:xfrm>
            <a:off x="508349" y="2471887"/>
            <a:ext cx="5485002" cy="153804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grpSp>
        <p:nvGrpSpPr>
          <p:cNvPr id="45" name="Group 44">
            <a:extLst>
              <a:ext uri="{FF2B5EF4-FFF2-40B4-BE49-F238E27FC236}">
                <a16:creationId xmlns:a16="http://schemas.microsoft.com/office/drawing/2014/main" id="{C9A22D9C-BDB7-B958-CD0A-992B16C82BAA}"/>
              </a:ext>
            </a:extLst>
          </p:cNvPr>
          <p:cNvGrpSpPr/>
          <p:nvPr/>
        </p:nvGrpSpPr>
        <p:grpSpPr>
          <a:xfrm>
            <a:off x="4270980" y="2509895"/>
            <a:ext cx="1684257" cy="1456179"/>
            <a:chOff x="4900869" y="3499164"/>
            <a:chExt cx="1684257" cy="1456179"/>
          </a:xfrm>
        </p:grpSpPr>
        <p:pic>
          <p:nvPicPr>
            <p:cNvPr id="1026" name="Picture 2" descr="Spellbound 128K ZX Spectrum 69 | The King of Grabs">
              <a:extLst>
                <a:ext uri="{FF2B5EF4-FFF2-40B4-BE49-F238E27FC236}">
                  <a16:creationId xmlns:a16="http://schemas.microsoft.com/office/drawing/2014/main" id="{9EF3EDB4-62D4-3DC9-B5C0-AE3E05C7A5D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3136" b="3333"/>
            <a:stretch>
              <a:fillRect/>
            </a:stretch>
          </p:blipFill>
          <p:spPr bwMode="auto">
            <a:xfrm>
              <a:off x="4900869" y="3499164"/>
              <a:ext cx="1674062" cy="1197397"/>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D1CB37A-39B9-5785-038A-ADE0F2FC0C15}"/>
                </a:ext>
              </a:extLst>
            </p:cNvPr>
            <p:cNvSpPr txBox="1"/>
            <p:nvPr/>
          </p:nvSpPr>
          <p:spPr>
            <a:xfrm>
              <a:off x="4900870" y="4678344"/>
              <a:ext cx="1684256" cy="276999"/>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GB" sz="1200" dirty="0"/>
                <a:t>Spellbound (1985)</a:t>
              </a:r>
              <a:endParaRPr lang="en-GB" dirty="0"/>
            </a:p>
          </p:txBody>
        </p:sp>
      </p:grpSp>
      <p:grpSp>
        <p:nvGrpSpPr>
          <p:cNvPr id="46" name="Group 45">
            <a:extLst>
              <a:ext uri="{FF2B5EF4-FFF2-40B4-BE49-F238E27FC236}">
                <a16:creationId xmlns:a16="http://schemas.microsoft.com/office/drawing/2014/main" id="{14152E28-6171-1705-B7DA-73B49EE02EB4}"/>
              </a:ext>
            </a:extLst>
          </p:cNvPr>
          <p:cNvGrpSpPr/>
          <p:nvPr/>
        </p:nvGrpSpPr>
        <p:grpSpPr>
          <a:xfrm>
            <a:off x="2398065" y="2509895"/>
            <a:ext cx="1684256" cy="1462565"/>
            <a:chOff x="3027954" y="3499164"/>
            <a:chExt cx="1684256" cy="1462565"/>
          </a:xfrm>
        </p:grpSpPr>
        <p:pic>
          <p:nvPicPr>
            <p:cNvPr id="1028" name="Picture 4" descr="Chiller ZX Spectrum 16 | The King of Grabs">
              <a:extLst>
                <a:ext uri="{FF2B5EF4-FFF2-40B4-BE49-F238E27FC236}">
                  <a16:creationId xmlns:a16="http://schemas.microsoft.com/office/drawing/2014/main" id="{CAF80E24-AE8A-F95C-627F-F6A32FB4C5A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608" b="4897"/>
            <a:stretch>
              <a:fillRect/>
            </a:stretch>
          </p:blipFill>
          <p:spPr bwMode="auto">
            <a:xfrm>
              <a:off x="3045471" y="3499164"/>
              <a:ext cx="1649223" cy="117918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8D401271-82D3-4E94-7C22-0E11D45FB60A}"/>
                </a:ext>
              </a:extLst>
            </p:cNvPr>
            <p:cNvSpPr txBox="1"/>
            <p:nvPr/>
          </p:nvSpPr>
          <p:spPr>
            <a:xfrm>
              <a:off x="3027954" y="4684730"/>
              <a:ext cx="1684256" cy="276999"/>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GB" sz="1200" dirty="0"/>
                <a:t>Chiller (1985)</a:t>
              </a:r>
              <a:endParaRPr lang="en-GB" dirty="0"/>
            </a:p>
          </p:txBody>
        </p:sp>
      </p:grpSp>
      <p:grpSp>
        <p:nvGrpSpPr>
          <p:cNvPr id="47" name="Group 46">
            <a:extLst>
              <a:ext uri="{FF2B5EF4-FFF2-40B4-BE49-F238E27FC236}">
                <a16:creationId xmlns:a16="http://schemas.microsoft.com/office/drawing/2014/main" id="{660E2941-BA00-CE93-FA77-803838B0514A}"/>
              </a:ext>
            </a:extLst>
          </p:cNvPr>
          <p:cNvGrpSpPr/>
          <p:nvPr/>
        </p:nvGrpSpPr>
        <p:grpSpPr>
          <a:xfrm>
            <a:off x="542665" y="2514983"/>
            <a:ext cx="1684256" cy="1457477"/>
            <a:chOff x="1172554" y="3504252"/>
            <a:chExt cx="1684256" cy="1457477"/>
          </a:xfrm>
        </p:grpSpPr>
        <p:pic>
          <p:nvPicPr>
            <p:cNvPr id="1030" name="Picture 6" descr="My top Commodore 64 games, 31-40 | Scent of a Gamer">
              <a:extLst>
                <a:ext uri="{FF2B5EF4-FFF2-40B4-BE49-F238E27FC236}">
                  <a16:creationId xmlns:a16="http://schemas.microsoft.com/office/drawing/2014/main" id="{AA933357-9CE4-46DE-0607-88A75FA12A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90071" y="3504252"/>
              <a:ext cx="1649223" cy="118722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1DCC51F8-A449-C622-D332-EC8565423794}"/>
                </a:ext>
              </a:extLst>
            </p:cNvPr>
            <p:cNvSpPr txBox="1"/>
            <p:nvPr/>
          </p:nvSpPr>
          <p:spPr>
            <a:xfrm>
              <a:off x="1172554" y="4684730"/>
              <a:ext cx="1684256" cy="276999"/>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GB" sz="1200" dirty="0" err="1"/>
                <a:t>Kikstart</a:t>
              </a:r>
              <a:r>
                <a:rPr lang="en-GB" sz="1200" dirty="0"/>
                <a:t> 2 (1987)</a:t>
              </a:r>
              <a:endParaRPr lang="en-GB" dirty="0"/>
            </a:p>
          </p:txBody>
        </p:sp>
      </p:grpSp>
      <p:sp>
        <p:nvSpPr>
          <p:cNvPr id="50" name="Content Placeholder 2">
            <a:extLst>
              <a:ext uri="{FF2B5EF4-FFF2-40B4-BE49-F238E27FC236}">
                <a16:creationId xmlns:a16="http://schemas.microsoft.com/office/drawing/2014/main" id="{F423AB50-8FAC-7C94-7785-59A81E8D4AA8}"/>
              </a:ext>
            </a:extLst>
          </p:cNvPr>
          <p:cNvSpPr txBox="1">
            <a:spLocks/>
          </p:cNvSpPr>
          <p:nvPr/>
        </p:nvSpPr>
        <p:spPr>
          <a:xfrm>
            <a:off x="1328019" y="4079683"/>
            <a:ext cx="4677840" cy="48361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GB" dirty="0">
                <a:effectLst>
                  <a:outerShdw blurRad="38100" dist="38100" dir="2700000" algn="tl">
                    <a:srgbClr val="000000">
                      <a:alpha val="43137"/>
                    </a:srgbClr>
                  </a:outerShdw>
                </a:effectLst>
              </a:rPr>
              <a:t>Ocean</a:t>
            </a:r>
          </a:p>
        </p:txBody>
      </p:sp>
      <p:sp>
        <p:nvSpPr>
          <p:cNvPr id="51" name="Rectangle 50">
            <a:extLst>
              <a:ext uri="{FF2B5EF4-FFF2-40B4-BE49-F238E27FC236}">
                <a16:creationId xmlns:a16="http://schemas.microsoft.com/office/drawing/2014/main" id="{EA30709C-A473-97E2-9CE2-97CE1E64CC92}"/>
              </a:ext>
            </a:extLst>
          </p:cNvPr>
          <p:cNvSpPr/>
          <p:nvPr/>
        </p:nvSpPr>
        <p:spPr>
          <a:xfrm>
            <a:off x="6005859" y="4079683"/>
            <a:ext cx="5728907" cy="153804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52" name="Picture 51" descr="A video game graphics with an object&#10;&#10;Description automatically generated">
            <a:extLst>
              <a:ext uri="{FF2B5EF4-FFF2-40B4-BE49-F238E27FC236}">
                <a16:creationId xmlns:a16="http://schemas.microsoft.com/office/drawing/2014/main" id="{9C1F3855-8471-5DB8-7F2A-86559AA7F6A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41949" y="4208314"/>
            <a:ext cx="1680127" cy="1050079"/>
          </a:xfrm>
          <a:prstGeom prst="rect">
            <a:avLst/>
          </a:prstGeom>
        </p:spPr>
      </p:pic>
      <p:sp>
        <p:nvSpPr>
          <p:cNvPr id="53" name="TextBox 52">
            <a:extLst>
              <a:ext uri="{FF2B5EF4-FFF2-40B4-BE49-F238E27FC236}">
                <a16:creationId xmlns:a16="http://schemas.microsoft.com/office/drawing/2014/main" id="{804B5736-68F0-1235-99E1-93FAB70C435E}"/>
              </a:ext>
            </a:extLst>
          </p:cNvPr>
          <p:cNvSpPr txBox="1"/>
          <p:nvPr/>
        </p:nvSpPr>
        <p:spPr>
          <a:xfrm>
            <a:off x="6137820" y="5258393"/>
            <a:ext cx="1684256" cy="276999"/>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GB" sz="1200" dirty="0"/>
              <a:t>Miami Vice (1986)</a:t>
            </a:r>
            <a:endParaRPr lang="en-GB" dirty="0"/>
          </a:p>
        </p:txBody>
      </p:sp>
      <p:pic>
        <p:nvPicPr>
          <p:cNvPr id="1032" name="Picture 8" descr="My all time favourite video games: Daley Thompson's Decathlon ...">
            <a:extLst>
              <a:ext uri="{FF2B5EF4-FFF2-40B4-BE49-F238E27FC236}">
                <a16:creationId xmlns:a16="http://schemas.microsoft.com/office/drawing/2014/main" id="{8223669D-18B8-9410-A2C9-9E5CE3A8ED5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245" t="3050" r="1965" b="2652"/>
          <a:stretch>
            <a:fillRect/>
          </a:stretch>
        </p:blipFill>
        <p:spPr bwMode="auto">
          <a:xfrm>
            <a:off x="8028184" y="4112125"/>
            <a:ext cx="1680127" cy="105007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F775EAD9-CC68-6D08-0759-E7E04DF187F7}"/>
              </a:ext>
            </a:extLst>
          </p:cNvPr>
          <p:cNvSpPr txBox="1"/>
          <p:nvPr/>
        </p:nvSpPr>
        <p:spPr>
          <a:xfrm>
            <a:off x="8024055" y="5175228"/>
            <a:ext cx="1684256" cy="40011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GB" sz="1000" dirty="0"/>
              <a:t>Daley Thompson’s </a:t>
            </a:r>
            <a:r>
              <a:rPr lang="en-GB" sz="1000" dirty="0" err="1"/>
              <a:t>Decathalon</a:t>
            </a:r>
            <a:r>
              <a:rPr lang="en-GB" sz="1000" dirty="0"/>
              <a:t> (1984)</a:t>
            </a:r>
            <a:endParaRPr lang="en-GB" sz="1200" dirty="0"/>
          </a:p>
        </p:txBody>
      </p:sp>
      <p:pic>
        <p:nvPicPr>
          <p:cNvPr id="1034" name="Picture 10" descr="PLATOON - 128K (ZX SPECTRUM - FULL GAME) - YouTube">
            <a:extLst>
              <a:ext uri="{FF2B5EF4-FFF2-40B4-BE49-F238E27FC236}">
                <a16:creationId xmlns:a16="http://schemas.microsoft.com/office/drawing/2014/main" id="{D66DF5B1-A56F-66F5-0449-128E10BEC0B9}"/>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5719" t="12413" r="15123" b="18813"/>
          <a:stretch>
            <a:fillRect/>
          </a:stretch>
        </p:blipFill>
        <p:spPr bwMode="auto">
          <a:xfrm>
            <a:off x="9893552" y="4154023"/>
            <a:ext cx="1680127" cy="114792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983ED4EC-E655-9892-643A-6563A777ECDC}"/>
              </a:ext>
            </a:extLst>
          </p:cNvPr>
          <p:cNvSpPr txBox="1"/>
          <p:nvPr/>
        </p:nvSpPr>
        <p:spPr>
          <a:xfrm>
            <a:off x="9893553" y="5258394"/>
            <a:ext cx="1684256" cy="276999"/>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GB" sz="1200" dirty="0"/>
              <a:t>Platoon (1986)</a:t>
            </a:r>
            <a:endParaRPr lang="en-GB" dirty="0"/>
          </a:p>
        </p:txBody>
      </p:sp>
      <p:sp>
        <p:nvSpPr>
          <p:cNvPr id="56" name="Content Placeholder 2">
            <a:extLst>
              <a:ext uri="{FF2B5EF4-FFF2-40B4-BE49-F238E27FC236}">
                <a16:creationId xmlns:a16="http://schemas.microsoft.com/office/drawing/2014/main" id="{866F0098-0048-E4FA-C1C1-25673122EA31}"/>
              </a:ext>
            </a:extLst>
          </p:cNvPr>
          <p:cNvSpPr txBox="1">
            <a:spLocks/>
          </p:cNvSpPr>
          <p:nvPr/>
        </p:nvSpPr>
        <p:spPr>
          <a:xfrm>
            <a:off x="5955237" y="5681942"/>
            <a:ext cx="4730559" cy="483617"/>
          </a:xfrm>
          <a:prstGeom prst="rect">
            <a:avLst/>
          </a:prstGeom>
        </p:spPr>
        <p:style>
          <a:lnRef idx="2">
            <a:schemeClr val="dk1">
              <a:shade val="15000"/>
            </a:schemeClr>
          </a:lnRef>
          <a:fillRef idx="1">
            <a:schemeClr val="dk1"/>
          </a:fillRef>
          <a:effectRef idx="0">
            <a:schemeClr val="dk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GB" dirty="0">
                <a:effectLst>
                  <a:outerShdw blurRad="38100" dist="38100" dir="2700000" algn="tl">
                    <a:srgbClr val="000000">
                      <a:alpha val="43137"/>
                    </a:srgbClr>
                  </a:outerShdw>
                </a:effectLst>
              </a:rPr>
              <a:t>Hewson Consultants</a:t>
            </a:r>
          </a:p>
        </p:txBody>
      </p:sp>
      <p:sp>
        <p:nvSpPr>
          <p:cNvPr id="57" name="Rectangle 56">
            <a:extLst>
              <a:ext uri="{FF2B5EF4-FFF2-40B4-BE49-F238E27FC236}">
                <a16:creationId xmlns:a16="http://schemas.microsoft.com/office/drawing/2014/main" id="{D591DE54-22C0-34C8-122B-888056DABC36}"/>
              </a:ext>
            </a:extLst>
          </p:cNvPr>
          <p:cNvSpPr/>
          <p:nvPr/>
        </p:nvSpPr>
        <p:spPr>
          <a:xfrm>
            <a:off x="457415" y="4627516"/>
            <a:ext cx="5485002" cy="153804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9669947D-06EF-C3FE-6FF5-1A4093F90FD2}"/>
              </a:ext>
            </a:extLst>
          </p:cNvPr>
          <p:cNvSpPr txBox="1"/>
          <p:nvPr/>
        </p:nvSpPr>
        <p:spPr>
          <a:xfrm>
            <a:off x="4219149" y="5888880"/>
            <a:ext cx="1684256" cy="253916"/>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GB" sz="1050" dirty="0" err="1"/>
              <a:t>Supercup</a:t>
            </a:r>
            <a:r>
              <a:rPr lang="en-GB" sz="1050" dirty="0"/>
              <a:t> Football (1990)</a:t>
            </a:r>
            <a:endParaRPr lang="en-GB" sz="1400" dirty="0"/>
          </a:p>
        </p:txBody>
      </p:sp>
      <p:grpSp>
        <p:nvGrpSpPr>
          <p:cNvPr id="61" name="Group 60">
            <a:extLst>
              <a:ext uri="{FF2B5EF4-FFF2-40B4-BE49-F238E27FC236}">
                <a16:creationId xmlns:a16="http://schemas.microsoft.com/office/drawing/2014/main" id="{EB54DC81-39C6-E3F1-89E2-D3F71DC276A8}"/>
              </a:ext>
            </a:extLst>
          </p:cNvPr>
          <p:cNvGrpSpPr/>
          <p:nvPr/>
        </p:nvGrpSpPr>
        <p:grpSpPr>
          <a:xfrm>
            <a:off x="2363749" y="4686858"/>
            <a:ext cx="1684256" cy="1462565"/>
            <a:chOff x="3027954" y="3499164"/>
            <a:chExt cx="1684256" cy="1462565"/>
          </a:xfrm>
        </p:grpSpPr>
        <p:pic>
          <p:nvPicPr>
            <p:cNvPr id="62" name="Picture 4" descr="Chiller ZX Spectrum 16 | The King of Grabs">
              <a:extLst>
                <a:ext uri="{FF2B5EF4-FFF2-40B4-BE49-F238E27FC236}">
                  <a16:creationId xmlns:a16="http://schemas.microsoft.com/office/drawing/2014/main" id="{99229CCD-2CE2-CED4-C5C6-FBB33B2813A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608" b="4897"/>
            <a:stretch>
              <a:fillRect/>
            </a:stretch>
          </p:blipFill>
          <p:spPr bwMode="auto">
            <a:xfrm>
              <a:off x="3045471" y="3499164"/>
              <a:ext cx="1649223" cy="1179180"/>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CE065C72-3059-21FF-EA7F-9D6CB541AD7C}"/>
                </a:ext>
              </a:extLst>
            </p:cNvPr>
            <p:cNvSpPr txBox="1"/>
            <p:nvPr/>
          </p:nvSpPr>
          <p:spPr>
            <a:xfrm>
              <a:off x="3027954" y="4684730"/>
              <a:ext cx="1684256" cy="276999"/>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GB" sz="1200" dirty="0" err="1"/>
                <a:t>Nightflite</a:t>
              </a:r>
              <a:r>
                <a:rPr lang="en-GB" sz="1200" dirty="0"/>
                <a:t> 2 (1987)</a:t>
              </a:r>
              <a:endParaRPr lang="en-GB" dirty="0"/>
            </a:p>
          </p:txBody>
        </p:sp>
      </p:grpSp>
      <p:grpSp>
        <p:nvGrpSpPr>
          <p:cNvPr id="1029" name="Group 1028">
            <a:extLst>
              <a:ext uri="{FF2B5EF4-FFF2-40B4-BE49-F238E27FC236}">
                <a16:creationId xmlns:a16="http://schemas.microsoft.com/office/drawing/2014/main" id="{BBDF5AB6-6EC7-D1E4-3131-1AABC219BCA6}"/>
              </a:ext>
            </a:extLst>
          </p:cNvPr>
          <p:cNvGrpSpPr/>
          <p:nvPr/>
        </p:nvGrpSpPr>
        <p:grpSpPr>
          <a:xfrm>
            <a:off x="508349" y="4686858"/>
            <a:ext cx="1684256" cy="1462565"/>
            <a:chOff x="508349" y="4686858"/>
            <a:chExt cx="1684256" cy="1462565"/>
          </a:xfrm>
        </p:grpSpPr>
        <p:grpSp>
          <p:nvGrpSpPr>
            <p:cNvPr id="1024" name="Group 1023">
              <a:extLst>
                <a:ext uri="{FF2B5EF4-FFF2-40B4-BE49-F238E27FC236}">
                  <a16:creationId xmlns:a16="http://schemas.microsoft.com/office/drawing/2014/main" id="{AF094F7C-447D-EF3A-8A03-D591A17DE1D7}"/>
                </a:ext>
              </a:extLst>
            </p:cNvPr>
            <p:cNvGrpSpPr/>
            <p:nvPr/>
          </p:nvGrpSpPr>
          <p:grpSpPr>
            <a:xfrm>
              <a:off x="508349" y="4691946"/>
              <a:ext cx="1684256" cy="1457477"/>
              <a:chOff x="1172554" y="3504252"/>
              <a:chExt cx="1684256" cy="1457477"/>
            </a:xfrm>
          </p:grpSpPr>
          <p:pic>
            <p:nvPicPr>
              <p:cNvPr id="1025" name="Picture 6" descr="My top Commodore 64 games, 31-40 | Scent of a Gamer">
                <a:extLst>
                  <a:ext uri="{FF2B5EF4-FFF2-40B4-BE49-F238E27FC236}">
                    <a16:creationId xmlns:a16="http://schemas.microsoft.com/office/drawing/2014/main" id="{841AA5B3-DFD7-AB78-19FE-7F7D505CAEE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90071" y="3504252"/>
                <a:ext cx="1649223" cy="1187220"/>
              </a:xfrm>
              <a:prstGeom prst="rect">
                <a:avLst/>
              </a:prstGeom>
              <a:noFill/>
              <a:extLst>
                <a:ext uri="{909E8E84-426E-40DD-AFC4-6F175D3DCCD1}">
                  <a14:hiddenFill xmlns:a14="http://schemas.microsoft.com/office/drawing/2010/main">
                    <a:solidFill>
                      <a:srgbClr val="FFFFFF"/>
                    </a:solidFill>
                  </a14:hiddenFill>
                </a:ext>
              </a:extLst>
            </p:spPr>
          </p:pic>
          <p:sp>
            <p:nvSpPr>
              <p:cNvPr id="1027" name="TextBox 1026">
                <a:extLst>
                  <a:ext uri="{FF2B5EF4-FFF2-40B4-BE49-F238E27FC236}">
                    <a16:creationId xmlns:a16="http://schemas.microsoft.com/office/drawing/2014/main" id="{8C9EC992-9B8C-8C1D-0488-A3D9E64DABD6}"/>
                  </a:ext>
                </a:extLst>
              </p:cNvPr>
              <p:cNvSpPr txBox="1"/>
              <p:nvPr/>
            </p:nvSpPr>
            <p:spPr>
              <a:xfrm>
                <a:off x="1172554" y="4684730"/>
                <a:ext cx="1684256" cy="276999"/>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GB" sz="1200" dirty="0" err="1"/>
                  <a:t>Zynaps</a:t>
                </a:r>
                <a:r>
                  <a:rPr lang="en-GB" sz="1200" dirty="0"/>
                  <a:t>(1987)</a:t>
                </a:r>
                <a:endParaRPr lang="en-GB" dirty="0"/>
              </a:p>
            </p:txBody>
          </p:sp>
        </p:grpSp>
        <p:pic>
          <p:nvPicPr>
            <p:cNvPr id="1036" name="Picture 12" descr="Screenshot of Zynaps (ZX Spectrum, 1987) - MobyGames">
              <a:extLst>
                <a:ext uri="{FF2B5EF4-FFF2-40B4-BE49-F238E27FC236}">
                  <a16:creationId xmlns:a16="http://schemas.microsoft.com/office/drawing/2014/main" id="{1050638B-31DE-128F-2646-7E9D632FDFF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9612" y="4686858"/>
              <a:ext cx="1541729" cy="1156297"/>
            </a:xfrm>
            <a:prstGeom prst="rect">
              <a:avLst/>
            </a:prstGeom>
            <a:noFill/>
            <a:extLst>
              <a:ext uri="{909E8E84-426E-40DD-AFC4-6F175D3DCCD1}">
                <a14:hiddenFill xmlns:a14="http://schemas.microsoft.com/office/drawing/2010/main">
                  <a:solidFill>
                    <a:srgbClr val="FFFFFF"/>
                  </a:solidFill>
                </a14:hiddenFill>
              </a:ext>
            </a:extLst>
          </p:spPr>
        </p:pic>
      </p:grpSp>
      <p:pic>
        <p:nvPicPr>
          <p:cNvPr id="1038" name="Picture 14" descr="Supercup Football - Commodore 64 Game - Download Disk/Tape, Music - Lemon64">
            <a:extLst>
              <a:ext uri="{FF2B5EF4-FFF2-40B4-BE49-F238E27FC236}">
                <a16:creationId xmlns:a16="http://schemas.microsoft.com/office/drawing/2014/main" id="{C7596B97-6C59-7986-9713-6796E8468D82}"/>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106" r="1528"/>
          <a:stretch>
            <a:fillRect/>
          </a:stretch>
        </p:blipFill>
        <p:spPr bwMode="auto">
          <a:xfrm>
            <a:off x="4162450" y="4722375"/>
            <a:ext cx="1772550" cy="11378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creens">
            <a:extLst>
              <a:ext uri="{FF2B5EF4-FFF2-40B4-BE49-F238E27FC236}">
                <a16:creationId xmlns:a16="http://schemas.microsoft.com/office/drawing/2014/main" id="{5E6DC03F-7B4F-965E-8700-099E8A50665F}"/>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6667" b="-1"/>
          <a:stretch>
            <a:fillRect/>
          </a:stretch>
        </p:blipFill>
        <p:spPr bwMode="auto">
          <a:xfrm>
            <a:off x="2351968" y="4679378"/>
            <a:ext cx="1696037" cy="1187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399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38E16-8C33-4C52-B72C-7A69B3A11938}"/>
              </a:ext>
            </a:extLst>
          </p:cNvPr>
          <p:cNvSpPr>
            <a:spLocks noGrp="1"/>
          </p:cNvSpPr>
          <p:nvPr>
            <p:ph type="title"/>
          </p:nvPr>
        </p:nvSpPr>
        <p:spPr/>
        <p:txBody>
          <a:bodyPr/>
          <a:lstStyle/>
          <a:p>
            <a:r>
              <a:rPr lang="en-GB" dirty="0"/>
              <a:t>2. A Brief History of the Games Industry Part 1</a:t>
            </a:r>
          </a:p>
        </p:txBody>
      </p:sp>
      <p:sp>
        <p:nvSpPr>
          <p:cNvPr id="3" name="Content Placeholder 2">
            <a:extLst>
              <a:ext uri="{FF2B5EF4-FFF2-40B4-BE49-F238E27FC236}">
                <a16:creationId xmlns:a16="http://schemas.microsoft.com/office/drawing/2014/main" id="{27D2092E-6C56-4B1E-A07A-57FC558395E9}"/>
              </a:ext>
            </a:extLst>
          </p:cNvPr>
          <p:cNvSpPr>
            <a:spLocks noGrp="1"/>
          </p:cNvSpPr>
          <p:nvPr>
            <p:ph idx="1"/>
          </p:nvPr>
        </p:nvSpPr>
        <p:spPr>
          <a:xfrm>
            <a:off x="838200" y="1825625"/>
            <a:ext cx="5655655" cy="4351338"/>
          </a:xfrm>
        </p:spPr>
        <p:txBody>
          <a:bodyPr/>
          <a:lstStyle/>
          <a:p>
            <a:r>
              <a:rPr lang="en-GB" dirty="0"/>
              <a:t>Video game journalism takes off – Cover mounted cassettes!</a:t>
            </a:r>
          </a:p>
          <a:p>
            <a:endParaRPr lang="en-GB" dirty="0"/>
          </a:p>
          <a:p>
            <a:r>
              <a:rPr lang="en-GB" dirty="0"/>
              <a:t>Mid to Late 80’s – The arrival of the 16-bit home computers: </a:t>
            </a:r>
          </a:p>
        </p:txBody>
      </p:sp>
      <p:pic>
        <p:nvPicPr>
          <p:cNvPr id="5" name="Picture 4" descr="A cover of a video game&#10;&#10;Description automatically generated">
            <a:extLst>
              <a:ext uri="{FF2B5EF4-FFF2-40B4-BE49-F238E27FC236}">
                <a16:creationId xmlns:a16="http://schemas.microsoft.com/office/drawing/2014/main" id="{8ACD37E2-FEBE-2A39-0E6D-462DA2117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6822" y="1690688"/>
            <a:ext cx="1306978" cy="1825853"/>
          </a:xfrm>
          <a:prstGeom prst="rect">
            <a:avLst/>
          </a:prstGeom>
        </p:spPr>
      </p:pic>
      <p:pic>
        <p:nvPicPr>
          <p:cNvPr id="7" name="Picture 6" descr="A person on a magazine cover&#10;&#10;Description automatically generated">
            <a:extLst>
              <a:ext uri="{FF2B5EF4-FFF2-40B4-BE49-F238E27FC236}">
                <a16:creationId xmlns:a16="http://schemas.microsoft.com/office/drawing/2014/main" id="{40DF6AEB-9D45-922E-7348-9C912EC844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5234" y="1996152"/>
            <a:ext cx="1301634" cy="1825853"/>
          </a:xfrm>
          <a:prstGeom prst="rect">
            <a:avLst/>
          </a:prstGeom>
        </p:spPr>
      </p:pic>
      <p:pic>
        <p:nvPicPr>
          <p:cNvPr id="9" name="Picture 8" descr="A magazine cover with a person holding an object&#10;&#10;Description automatically generated">
            <a:extLst>
              <a:ext uri="{FF2B5EF4-FFF2-40B4-BE49-F238E27FC236}">
                <a16:creationId xmlns:a16="http://schemas.microsoft.com/office/drawing/2014/main" id="{A043E170-9F2B-B4FF-F895-6B1B33758B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8426" y="1902917"/>
            <a:ext cx="1304181" cy="1825853"/>
          </a:xfrm>
          <a:prstGeom prst="rect">
            <a:avLst/>
          </a:prstGeom>
        </p:spPr>
      </p:pic>
      <p:pic>
        <p:nvPicPr>
          <p:cNvPr id="17" name="Picture 16" descr="A magazine cover with a person wearing a helmet&#10;&#10;Description automatically generated">
            <a:extLst>
              <a:ext uri="{FF2B5EF4-FFF2-40B4-BE49-F238E27FC236}">
                <a16:creationId xmlns:a16="http://schemas.microsoft.com/office/drawing/2014/main" id="{037F52F1-ECC4-41DF-F85D-E0D3467D8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8530" y="3356584"/>
            <a:ext cx="1616364" cy="2288309"/>
          </a:xfrm>
          <a:prstGeom prst="rect">
            <a:avLst/>
          </a:prstGeom>
        </p:spPr>
      </p:pic>
      <p:pic>
        <p:nvPicPr>
          <p:cNvPr id="11" name="Picture 10" descr="A magazine cover with a computer keyboard&#10;&#10;Description automatically generated">
            <a:extLst>
              <a:ext uri="{FF2B5EF4-FFF2-40B4-BE49-F238E27FC236}">
                <a16:creationId xmlns:a16="http://schemas.microsoft.com/office/drawing/2014/main" id="{9505964B-D987-2119-9300-536E0364D4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4806" y="2019665"/>
            <a:ext cx="1443540" cy="1980858"/>
          </a:xfrm>
          <a:prstGeom prst="rect">
            <a:avLst/>
          </a:prstGeom>
        </p:spPr>
      </p:pic>
      <p:pic>
        <p:nvPicPr>
          <p:cNvPr id="13" name="Picture 12" descr="A magazine cover with a person holding an object&#10;&#10;Description automatically generated">
            <a:extLst>
              <a:ext uri="{FF2B5EF4-FFF2-40B4-BE49-F238E27FC236}">
                <a16:creationId xmlns:a16="http://schemas.microsoft.com/office/drawing/2014/main" id="{CF30B70B-BF31-A826-F301-88BB71B2F5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31782" y="3466865"/>
            <a:ext cx="1418140" cy="1980858"/>
          </a:xfrm>
          <a:prstGeom prst="rect">
            <a:avLst/>
          </a:prstGeom>
        </p:spPr>
      </p:pic>
      <p:pic>
        <p:nvPicPr>
          <p:cNvPr id="15" name="Picture 14" descr="A magazine with cartoon characters on it&#10;&#10;Description automatically generated">
            <a:extLst>
              <a:ext uri="{FF2B5EF4-FFF2-40B4-BE49-F238E27FC236}">
                <a16:creationId xmlns:a16="http://schemas.microsoft.com/office/drawing/2014/main" id="{7FB148BE-7C10-86B5-990A-F51D962578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37521" y="3373630"/>
            <a:ext cx="1348350" cy="1907106"/>
          </a:xfrm>
          <a:prstGeom prst="rect">
            <a:avLst/>
          </a:prstGeom>
        </p:spPr>
      </p:pic>
      <p:pic>
        <p:nvPicPr>
          <p:cNvPr id="19" name="Picture 18" descr="A computer with a keyboard and mouse&#10;&#10;Description automatically generated">
            <a:extLst>
              <a:ext uri="{FF2B5EF4-FFF2-40B4-BE49-F238E27FC236}">
                <a16:creationId xmlns:a16="http://schemas.microsoft.com/office/drawing/2014/main" id="{AFAFD282-112A-9B9E-4819-7506F46FE4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9888" y="4448929"/>
            <a:ext cx="3502922" cy="2381987"/>
          </a:xfrm>
          <a:prstGeom prst="rect">
            <a:avLst/>
          </a:prstGeom>
        </p:spPr>
      </p:pic>
      <p:pic>
        <p:nvPicPr>
          <p:cNvPr id="21" name="Picture 20" descr="A computer with a keyboard and mouse&#10;&#10;Description automatically generated">
            <a:extLst>
              <a:ext uri="{FF2B5EF4-FFF2-40B4-BE49-F238E27FC236}">
                <a16:creationId xmlns:a16="http://schemas.microsoft.com/office/drawing/2014/main" id="{6C0F2A1E-7D05-E3D4-7C27-FD5A775E17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26240" y="4309299"/>
            <a:ext cx="3281589" cy="2548701"/>
          </a:xfrm>
          <a:prstGeom prst="rect">
            <a:avLst/>
          </a:prstGeom>
        </p:spPr>
      </p:pic>
      <p:sp>
        <p:nvSpPr>
          <p:cNvPr id="22" name="TextBox 21">
            <a:extLst>
              <a:ext uri="{FF2B5EF4-FFF2-40B4-BE49-F238E27FC236}">
                <a16:creationId xmlns:a16="http://schemas.microsoft.com/office/drawing/2014/main" id="{70622E7F-357D-6529-6059-B3C9D570036C}"/>
              </a:ext>
            </a:extLst>
          </p:cNvPr>
          <p:cNvSpPr txBox="1"/>
          <p:nvPr/>
        </p:nvSpPr>
        <p:spPr>
          <a:xfrm>
            <a:off x="991861" y="4223739"/>
            <a:ext cx="1516768" cy="276999"/>
          </a:xfrm>
          <a:prstGeom prst="rect">
            <a:avLst/>
          </a:prstGeom>
          <a:noFill/>
        </p:spPr>
        <p:txBody>
          <a:bodyPr wrap="square" rtlCol="0">
            <a:spAutoFit/>
          </a:bodyPr>
          <a:lstStyle/>
          <a:p>
            <a:pPr algn="ctr"/>
            <a:r>
              <a:rPr lang="en-GB" sz="1200" b="1" dirty="0"/>
              <a:t>Atari ST</a:t>
            </a:r>
            <a:endParaRPr lang="en-GB" b="1" dirty="0"/>
          </a:p>
        </p:txBody>
      </p:sp>
      <p:sp>
        <p:nvSpPr>
          <p:cNvPr id="23" name="TextBox 22">
            <a:extLst>
              <a:ext uri="{FF2B5EF4-FFF2-40B4-BE49-F238E27FC236}">
                <a16:creationId xmlns:a16="http://schemas.microsoft.com/office/drawing/2014/main" id="{D6B4BA88-45B1-697B-E994-0E1EEC6C878D}"/>
              </a:ext>
            </a:extLst>
          </p:cNvPr>
          <p:cNvSpPr txBox="1"/>
          <p:nvPr/>
        </p:nvSpPr>
        <p:spPr>
          <a:xfrm>
            <a:off x="4616516" y="4170799"/>
            <a:ext cx="1516768" cy="276999"/>
          </a:xfrm>
          <a:prstGeom prst="rect">
            <a:avLst/>
          </a:prstGeom>
          <a:noFill/>
        </p:spPr>
        <p:txBody>
          <a:bodyPr wrap="square" rtlCol="0">
            <a:spAutoFit/>
          </a:bodyPr>
          <a:lstStyle/>
          <a:p>
            <a:pPr algn="ctr"/>
            <a:r>
              <a:rPr lang="en-GB" sz="1200" b="1" dirty="0"/>
              <a:t>Commodore Amiga</a:t>
            </a:r>
            <a:endParaRPr lang="en-GB" b="1" dirty="0"/>
          </a:p>
        </p:txBody>
      </p:sp>
    </p:spTree>
    <p:extLst>
      <p:ext uri="{BB962C8B-B14F-4D97-AF65-F5344CB8AC3E}">
        <p14:creationId xmlns:p14="http://schemas.microsoft.com/office/powerpoint/2010/main" val="719952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514A-B692-61BB-4F0D-82622595D6D9}"/>
              </a:ext>
            </a:extLst>
          </p:cNvPr>
          <p:cNvSpPr>
            <a:spLocks noGrp="1"/>
          </p:cNvSpPr>
          <p:nvPr>
            <p:ph type="title"/>
          </p:nvPr>
        </p:nvSpPr>
        <p:spPr/>
        <p:txBody>
          <a:bodyPr/>
          <a:lstStyle/>
          <a:p>
            <a:r>
              <a:rPr lang="en-GB" dirty="0"/>
              <a:t>3. Developer / Publisher Relations</a:t>
            </a:r>
          </a:p>
        </p:txBody>
      </p:sp>
      <p:sp>
        <p:nvSpPr>
          <p:cNvPr id="3" name="Content Placeholder 2">
            <a:extLst>
              <a:ext uri="{FF2B5EF4-FFF2-40B4-BE49-F238E27FC236}">
                <a16:creationId xmlns:a16="http://schemas.microsoft.com/office/drawing/2014/main" id="{87F15767-7014-20B7-67AD-249BD542F6E4}"/>
              </a:ext>
            </a:extLst>
          </p:cNvPr>
          <p:cNvSpPr>
            <a:spLocks noGrp="1"/>
          </p:cNvSpPr>
          <p:nvPr>
            <p:ph idx="1"/>
          </p:nvPr>
        </p:nvSpPr>
        <p:spPr>
          <a:xfrm>
            <a:off x="838200" y="1496441"/>
            <a:ext cx="10515600" cy="4667250"/>
          </a:xfrm>
        </p:spPr>
        <p:txBody>
          <a:bodyPr>
            <a:normAutofit/>
          </a:bodyPr>
          <a:lstStyle/>
          <a:p>
            <a:r>
              <a:rPr lang="en-GB" sz="1800" dirty="0"/>
              <a:t>Developers and publishers play very distinct rolls in the game development life-cycle…</a:t>
            </a:r>
          </a:p>
          <a:p>
            <a:endParaRPr lang="en-GB" sz="1800" dirty="0"/>
          </a:p>
          <a:p>
            <a:r>
              <a:rPr lang="en-GB" sz="1800" b="1" dirty="0"/>
              <a:t>Developer</a:t>
            </a:r>
            <a:r>
              <a:rPr lang="en-GB" sz="1800" dirty="0"/>
              <a:t> – The team responsible for creating the game (artistic, creative and technical).</a:t>
            </a:r>
          </a:p>
          <a:p>
            <a:endParaRPr lang="en-GB" sz="1800" dirty="0"/>
          </a:p>
          <a:p>
            <a:r>
              <a:rPr lang="en-GB" sz="1800" b="1" dirty="0"/>
              <a:t>Publisher</a:t>
            </a:r>
            <a:r>
              <a:rPr lang="en-GB" sz="1800" dirty="0"/>
              <a:t> – Manages the financial aspects – Project management, production, direction, marketing, analytics, design, manufacture, and shipping.</a:t>
            </a:r>
          </a:p>
          <a:p>
            <a:endParaRPr lang="en-GB" sz="1800" dirty="0"/>
          </a:p>
          <a:p>
            <a:r>
              <a:rPr lang="en-GB" sz="1800" dirty="0"/>
              <a:t>What about Independents (Indies)? We arguably have greater access to the tools and mechanisms to get a game to market, thanks to direct-to-market platforms such as Steam, Epic Game Store, Microsoft Store… Indie developers however will often have to take on many roles, which will include funding and marketing the game as well as creating it.</a:t>
            </a:r>
          </a:p>
          <a:p>
            <a:r>
              <a:rPr lang="en-GB" sz="1800" dirty="0"/>
              <a:t>This is an interview with Nick Pearce, indie developer of ‘The Forgotten City’, a game that originally started life as a mod for Skyrim. - </a:t>
            </a:r>
            <a:r>
              <a:rPr lang="en-GB" sz="1800" dirty="0">
                <a:hlinkClick r:id="rId2"/>
              </a:rPr>
              <a:t>https://youtu.be/QbhZSOZgLTs?si=XMilTCq5Uo1isx_p</a:t>
            </a:r>
            <a:endParaRPr lang="en-GB" sz="1400"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460894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4D8A-2607-F980-4405-9D6D00338CC3}"/>
              </a:ext>
            </a:extLst>
          </p:cNvPr>
          <p:cNvSpPr>
            <a:spLocks noGrp="1"/>
          </p:cNvSpPr>
          <p:nvPr>
            <p:ph type="title"/>
          </p:nvPr>
        </p:nvSpPr>
        <p:spPr/>
        <p:txBody>
          <a:bodyPr/>
          <a:lstStyle/>
          <a:p>
            <a:r>
              <a:rPr lang="en-GB" dirty="0"/>
              <a:t>3. Developer / Publisher Relations</a:t>
            </a:r>
          </a:p>
        </p:txBody>
      </p:sp>
      <p:sp>
        <p:nvSpPr>
          <p:cNvPr id="3" name="Content Placeholder 2">
            <a:extLst>
              <a:ext uri="{FF2B5EF4-FFF2-40B4-BE49-F238E27FC236}">
                <a16:creationId xmlns:a16="http://schemas.microsoft.com/office/drawing/2014/main" id="{5A0B6751-6C6D-FE11-C2C5-65B31CCACAEF}"/>
              </a:ext>
            </a:extLst>
          </p:cNvPr>
          <p:cNvSpPr>
            <a:spLocks noGrp="1"/>
          </p:cNvSpPr>
          <p:nvPr>
            <p:ph idx="1"/>
          </p:nvPr>
        </p:nvSpPr>
        <p:spPr>
          <a:xfrm>
            <a:off x="838200" y="1825625"/>
            <a:ext cx="10515600" cy="869023"/>
          </a:xfrm>
        </p:spPr>
        <p:txBody>
          <a:bodyPr>
            <a:normAutofit/>
          </a:bodyPr>
          <a:lstStyle/>
          <a:p>
            <a:r>
              <a:rPr lang="en-GB" sz="1800" dirty="0"/>
              <a:t>Developers can be in-house (EA), or independent. Microsoft Studios houses a number of subsidiary developer studios…</a:t>
            </a:r>
          </a:p>
        </p:txBody>
      </p:sp>
      <p:pic>
        <p:nvPicPr>
          <p:cNvPr id="4" name="Picture 2" descr="https://upload.wikimedia.org/wikipedia/commons/thumb/c/c3/Microsoft_Game_Studios.svg/220px-Microsoft_Game_Studios.svg.png">
            <a:extLst>
              <a:ext uri="{FF2B5EF4-FFF2-40B4-BE49-F238E27FC236}">
                <a16:creationId xmlns:a16="http://schemas.microsoft.com/office/drawing/2014/main" id="{F374CEF4-AE08-D3D6-040C-ADDCBC2D7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6690" y="2829585"/>
            <a:ext cx="2058619" cy="701802"/>
          </a:xfrm>
          <a:prstGeom prst="rect">
            <a:avLst/>
          </a:prstGeom>
          <a:noFill/>
          <a:extLst>
            <a:ext uri="{909E8E84-426E-40DD-AFC4-6F175D3DCCD1}">
              <a14:hiddenFill xmlns:a14="http://schemas.microsoft.com/office/drawing/2010/main">
                <a:solidFill>
                  <a:srgbClr val="FFFFFF"/>
                </a:solidFill>
              </a14:hiddenFill>
            </a:ext>
          </a:extLst>
        </p:spPr>
      </p:pic>
      <p:sp>
        <p:nvSpPr>
          <p:cNvPr id="5" name="Left Brace 4">
            <a:extLst>
              <a:ext uri="{FF2B5EF4-FFF2-40B4-BE49-F238E27FC236}">
                <a16:creationId xmlns:a16="http://schemas.microsoft.com/office/drawing/2014/main" id="{1D6FD00A-1C45-0E71-6915-A3F2CDC30FE2}"/>
              </a:ext>
            </a:extLst>
          </p:cNvPr>
          <p:cNvSpPr/>
          <p:nvPr/>
        </p:nvSpPr>
        <p:spPr>
          <a:xfrm rot="5400000">
            <a:off x="5651158" y="-1676684"/>
            <a:ext cx="779944" cy="11196087"/>
          </a:xfrm>
          <a:prstGeom prst="leftBrace">
            <a:avLst>
              <a:gd name="adj1" fmla="val 122846"/>
              <a:gd name="adj2" fmla="val 4924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6" name="Picture 4" descr="343 Industries logo.svg">
            <a:extLst>
              <a:ext uri="{FF2B5EF4-FFF2-40B4-BE49-F238E27FC236}">
                <a16:creationId xmlns:a16="http://schemas.microsoft.com/office/drawing/2014/main" id="{CD9E772A-C6A9-C331-903A-6F9FE7464B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36" y="4632134"/>
            <a:ext cx="20955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urn10Logo.png">
            <a:extLst>
              <a:ext uri="{FF2B5EF4-FFF2-40B4-BE49-F238E27FC236}">
                <a16:creationId xmlns:a16="http://schemas.microsoft.com/office/drawing/2014/main" id="{8DCD69F6-8B26-2667-2E57-57B8105BE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2543" y="4248605"/>
            <a:ext cx="170497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Rare logo.png">
            <a:extLst>
              <a:ext uri="{FF2B5EF4-FFF2-40B4-BE49-F238E27FC236}">
                <a16:creationId xmlns:a16="http://schemas.microsoft.com/office/drawing/2014/main" id="{B665788F-8F29-5855-8913-FE0A0E930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4499" y="4262893"/>
            <a:ext cx="11430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Mojang logo.svg">
            <a:extLst>
              <a:ext uri="{FF2B5EF4-FFF2-40B4-BE49-F238E27FC236}">
                <a16:creationId xmlns:a16="http://schemas.microsoft.com/office/drawing/2014/main" id="{19F44815-FD8D-F04B-3E03-758239C2E7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2706" y="4824221"/>
            <a:ext cx="20955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The Coalition Logo.png">
            <a:extLst>
              <a:ext uri="{FF2B5EF4-FFF2-40B4-BE49-F238E27FC236}">
                <a16:creationId xmlns:a16="http://schemas.microsoft.com/office/drawing/2014/main" id="{83A53566-952C-3FEC-5E59-29DE3608AA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53414" y="4177411"/>
            <a:ext cx="20955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801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4D8A-2607-F980-4405-9D6D00338CC3}"/>
              </a:ext>
            </a:extLst>
          </p:cNvPr>
          <p:cNvSpPr>
            <a:spLocks noGrp="1"/>
          </p:cNvSpPr>
          <p:nvPr>
            <p:ph type="title"/>
          </p:nvPr>
        </p:nvSpPr>
        <p:spPr/>
        <p:txBody>
          <a:bodyPr/>
          <a:lstStyle/>
          <a:p>
            <a:r>
              <a:rPr lang="en-GB" dirty="0"/>
              <a:t>3. Developer / Publisher Relations</a:t>
            </a:r>
          </a:p>
        </p:txBody>
      </p:sp>
      <p:sp>
        <p:nvSpPr>
          <p:cNvPr id="3" name="Content Placeholder 2">
            <a:extLst>
              <a:ext uri="{FF2B5EF4-FFF2-40B4-BE49-F238E27FC236}">
                <a16:creationId xmlns:a16="http://schemas.microsoft.com/office/drawing/2014/main" id="{5A0B6751-6C6D-FE11-C2C5-65B31CCACAEF}"/>
              </a:ext>
            </a:extLst>
          </p:cNvPr>
          <p:cNvSpPr>
            <a:spLocks noGrp="1"/>
          </p:cNvSpPr>
          <p:nvPr>
            <p:ph idx="1"/>
          </p:nvPr>
        </p:nvSpPr>
        <p:spPr>
          <a:xfrm>
            <a:off x="838200" y="1457437"/>
            <a:ext cx="10515600" cy="5295367"/>
          </a:xfrm>
        </p:spPr>
        <p:txBody>
          <a:bodyPr>
            <a:normAutofit lnSpcReduction="10000"/>
          </a:bodyPr>
          <a:lstStyle/>
          <a:p>
            <a:r>
              <a:rPr lang="en-GB" sz="1800" dirty="0"/>
              <a:t>Developers obtain the necessary funds to create the game from the publisher.</a:t>
            </a:r>
          </a:p>
          <a:p>
            <a:endParaRPr lang="en-GB" sz="1800" dirty="0"/>
          </a:p>
          <a:p>
            <a:r>
              <a:rPr lang="en-GB" sz="1800" dirty="0"/>
              <a:t>This is not a guarantee – First the developer </a:t>
            </a:r>
            <a:r>
              <a:rPr lang="en-GB" sz="1800" b="1" dirty="0"/>
              <a:t>pitches</a:t>
            </a:r>
            <a:r>
              <a:rPr lang="en-GB" sz="1800" dirty="0"/>
              <a:t> the game idea to the publisher. If the </a:t>
            </a:r>
            <a:r>
              <a:rPr lang="en-GB" sz="1800" b="1" dirty="0"/>
              <a:t>pitch</a:t>
            </a:r>
            <a:r>
              <a:rPr lang="en-GB" sz="1800" dirty="0"/>
              <a:t> is successful and funding is agreed, a series of milestones are established to guide the development timeline. These may take the form of different builds of the game and will be specific in what is expected. On completion of a milestone, payments (advance on royalties) will be made to fund further development.</a:t>
            </a:r>
          </a:p>
          <a:p>
            <a:endParaRPr lang="en-GB" sz="1800" dirty="0"/>
          </a:p>
          <a:p>
            <a:r>
              <a:rPr lang="en-GB" sz="1800" dirty="0"/>
              <a:t>For Indie developers, there are other sources of funding available. </a:t>
            </a:r>
            <a:r>
              <a:rPr lang="en-GB" sz="1800" dirty="0" err="1"/>
              <a:t>Ukie</a:t>
            </a:r>
            <a:r>
              <a:rPr lang="en-GB" sz="1800" dirty="0"/>
              <a:t> publish a list of </a:t>
            </a:r>
            <a:r>
              <a:rPr lang="en-GB" sz="1800" dirty="0">
                <a:hlinkClick r:id="rId2"/>
              </a:rPr>
              <a:t>funding sources</a:t>
            </a:r>
            <a:r>
              <a:rPr lang="en-GB" sz="1800" dirty="0"/>
              <a:t>, and Epic have their </a:t>
            </a:r>
            <a:r>
              <a:rPr lang="en-GB" sz="1800" dirty="0" err="1">
                <a:hlinkClick r:id="rId3"/>
              </a:rPr>
              <a:t>MegaGrant</a:t>
            </a:r>
            <a:r>
              <a:rPr lang="en-GB" sz="1800" dirty="0"/>
              <a:t> for games and interactive media made with Unreal Engine 5. Phasmophobia developers, Kinetic Games recently announced the launch of Kinetic Studios as a way to support independent game development (Norris, 2026).</a:t>
            </a:r>
          </a:p>
          <a:p>
            <a:endParaRPr lang="en-GB" sz="1800" dirty="0"/>
          </a:p>
          <a:p>
            <a:r>
              <a:rPr lang="en-GB" sz="1800" dirty="0"/>
              <a:t> The relationship between the developer and the publisher can cause tension. Publishers carry a lot of the financial risk and may wish to monitor the development process very closely, or even push the project in a different direction to the original vision of the developers.</a:t>
            </a:r>
          </a:p>
          <a:p>
            <a:endParaRPr lang="en-GB" sz="1800" dirty="0"/>
          </a:p>
          <a:p>
            <a:r>
              <a:rPr lang="en-GB" sz="1800" dirty="0"/>
              <a:t>The benefit for the developer can be access to a lucrative IP.</a:t>
            </a:r>
          </a:p>
        </p:txBody>
      </p:sp>
    </p:spTree>
    <p:extLst>
      <p:ext uri="{BB962C8B-B14F-4D97-AF65-F5344CB8AC3E}">
        <p14:creationId xmlns:p14="http://schemas.microsoft.com/office/powerpoint/2010/main" val="60253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2243-912C-66B8-50AD-46B03C83C209}"/>
              </a:ext>
            </a:extLst>
          </p:cNvPr>
          <p:cNvSpPr>
            <a:spLocks noGrp="1"/>
          </p:cNvSpPr>
          <p:nvPr>
            <p:ph type="title"/>
          </p:nvPr>
        </p:nvSpPr>
        <p:spPr>
          <a:xfrm>
            <a:off x="838200" y="365125"/>
            <a:ext cx="10515600" cy="516907"/>
          </a:xfrm>
        </p:spPr>
        <p:txBody>
          <a:bodyPr>
            <a:normAutofit/>
          </a:bodyPr>
          <a:lstStyle/>
          <a:p>
            <a:r>
              <a:rPr lang="en-GB" sz="2800" dirty="0"/>
              <a:t>What we’ll be covering - </a:t>
            </a:r>
          </a:p>
        </p:txBody>
      </p:sp>
      <p:sp>
        <p:nvSpPr>
          <p:cNvPr id="3" name="Content Placeholder 2">
            <a:extLst>
              <a:ext uri="{FF2B5EF4-FFF2-40B4-BE49-F238E27FC236}">
                <a16:creationId xmlns:a16="http://schemas.microsoft.com/office/drawing/2014/main" id="{B666874F-4216-BDFB-79D5-54D9E0C9FA7B}"/>
              </a:ext>
            </a:extLst>
          </p:cNvPr>
          <p:cNvSpPr>
            <a:spLocks noGrp="1"/>
          </p:cNvSpPr>
          <p:nvPr>
            <p:ph idx="1"/>
          </p:nvPr>
        </p:nvSpPr>
        <p:spPr>
          <a:xfrm>
            <a:off x="838200" y="1149068"/>
            <a:ext cx="10515600" cy="5296435"/>
          </a:xfrm>
        </p:spPr>
        <p:txBody>
          <a:bodyPr>
            <a:normAutofit/>
          </a:bodyPr>
          <a:lstStyle/>
          <a:p>
            <a:r>
              <a:rPr lang="en-GB" sz="1800" dirty="0"/>
              <a:t>By the Numbers – Trends in the Games Industry</a:t>
            </a:r>
          </a:p>
          <a:p>
            <a:endParaRPr lang="en-GB" sz="1800" dirty="0"/>
          </a:p>
          <a:p>
            <a:r>
              <a:rPr lang="en-GB" sz="1800" dirty="0"/>
              <a:t>A Brief History of the Games Industry Part 1</a:t>
            </a:r>
          </a:p>
          <a:p>
            <a:endParaRPr lang="en-GB" sz="1800" dirty="0"/>
          </a:p>
          <a:p>
            <a:r>
              <a:rPr lang="en-GB" sz="1800" dirty="0"/>
              <a:t>Developer / Publisher Relationships</a:t>
            </a:r>
          </a:p>
          <a:p>
            <a:pPr lvl="1"/>
            <a:r>
              <a:rPr lang="en-GB" sz="1600" dirty="0"/>
              <a:t>Traditional developer-publisher relationships</a:t>
            </a:r>
          </a:p>
          <a:p>
            <a:pPr lvl="1"/>
            <a:r>
              <a:rPr lang="en-GB" sz="1600" dirty="0"/>
              <a:t>Indie Development</a:t>
            </a:r>
          </a:p>
          <a:p>
            <a:pPr lvl="1"/>
            <a:r>
              <a:rPr lang="en-GB" sz="1600" dirty="0"/>
              <a:t>Funding</a:t>
            </a:r>
          </a:p>
          <a:p>
            <a:pPr marL="457200" lvl="1" indent="0">
              <a:buNone/>
            </a:pPr>
            <a:endParaRPr lang="en-GB" sz="1600" dirty="0"/>
          </a:p>
          <a:p>
            <a:r>
              <a:rPr lang="en-GB" sz="1800" dirty="0"/>
              <a:t>Marketing</a:t>
            </a:r>
          </a:p>
          <a:p>
            <a:pPr lvl="1"/>
            <a:r>
              <a:rPr lang="en-GB" sz="1600" dirty="0"/>
              <a:t>Marketing avenues</a:t>
            </a:r>
          </a:p>
          <a:p>
            <a:pPr lvl="1"/>
            <a:r>
              <a:rPr lang="en-GB" sz="1600" dirty="0"/>
              <a:t>Production planning around Marketing</a:t>
            </a:r>
          </a:p>
          <a:p>
            <a:pPr lvl="1"/>
            <a:r>
              <a:rPr lang="en-GB" sz="1600" dirty="0"/>
              <a:t>Game life-cycle</a:t>
            </a:r>
          </a:p>
          <a:p>
            <a:pPr lvl="1"/>
            <a:r>
              <a:rPr lang="en-GB" sz="1600" dirty="0"/>
              <a:t>Analytics</a:t>
            </a:r>
          </a:p>
          <a:p>
            <a:pPr marL="457200" lvl="1" indent="0">
              <a:buNone/>
            </a:pPr>
            <a:endParaRPr lang="en-GB" sz="2000" dirty="0"/>
          </a:p>
          <a:p>
            <a:r>
              <a:rPr lang="en-GB" sz="1800" dirty="0"/>
              <a:t>IP, Social, and Ethical Issues Part 1 – Intellectual Property</a:t>
            </a:r>
          </a:p>
        </p:txBody>
      </p:sp>
    </p:spTree>
    <p:extLst>
      <p:ext uri="{BB962C8B-B14F-4D97-AF65-F5344CB8AC3E}">
        <p14:creationId xmlns:p14="http://schemas.microsoft.com/office/powerpoint/2010/main" val="340139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2899A-5A86-9A52-4950-B144AF96227C}"/>
              </a:ext>
            </a:extLst>
          </p:cNvPr>
          <p:cNvSpPr>
            <a:spLocks noGrp="1"/>
          </p:cNvSpPr>
          <p:nvPr>
            <p:ph type="title"/>
          </p:nvPr>
        </p:nvSpPr>
        <p:spPr/>
        <p:txBody>
          <a:bodyPr/>
          <a:lstStyle/>
          <a:p>
            <a:r>
              <a:rPr lang="en-GB" dirty="0"/>
              <a:t>4. Marketing</a:t>
            </a:r>
          </a:p>
        </p:txBody>
      </p:sp>
      <p:sp>
        <p:nvSpPr>
          <p:cNvPr id="3" name="Content Placeholder 2">
            <a:extLst>
              <a:ext uri="{FF2B5EF4-FFF2-40B4-BE49-F238E27FC236}">
                <a16:creationId xmlns:a16="http://schemas.microsoft.com/office/drawing/2014/main" id="{BCAD2342-75E3-E8CA-3CC7-6557C108617D}"/>
              </a:ext>
            </a:extLst>
          </p:cNvPr>
          <p:cNvSpPr>
            <a:spLocks noGrp="1"/>
          </p:cNvSpPr>
          <p:nvPr>
            <p:ph idx="1"/>
          </p:nvPr>
        </p:nvSpPr>
        <p:spPr>
          <a:xfrm>
            <a:off x="838200" y="1825625"/>
            <a:ext cx="7298342" cy="4351338"/>
          </a:xfrm>
        </p:spPr>
        <p:txBody>
          <a:bodyPr>
            <a:normAutofit/>
          </a:bodyPr>
          <a:lstStyle/>
          <a:p>
            <a:r>
              <a:rPr lang="en-GB" sz="1800" dirty="0"/>
              <a:t>How do you find out about games that are in development?</a:t>
            </a:r>
          </a:p>
          <a:p>
            <a:endParaRPr lang="en-GB" sz="1800" dirty="0"/>
          </a:p>
          <a:p>
            <a:r>
              <a:rPr lang="en-GB" sz="1800" dirty="0"/>
              <a:t>Marketing is a necessary, and often frowned upon, part of the product life-cycle. Marketers are adept at their job.</a:t>
            </a:r>
          </a:p>
          <a:p>
            <a:endParaRPr lang="en-GB" sz="1800" dirty="0"/>
          </a:p>
          <a:p>
            <a:r>
              <a:rPr lang="en-GB" sz="1800" dirty="0"/>
              <a:t>Traditionally, games were marketed through print media – industry / home computer magazines. Media coverage, such as </a:t>
            </a:r>
            <a:r>
              <a:rPr lang="en-GB" sz="1800" i="1" dirty="0"/>
              <a:t>favourable </a:t>
            </a:r>
            <a:r>
              <a:rPr lang="en-GB" sz="1800" dirty="0"/>
              <a:t>reviews were also beneficial.</a:t>
            </a:r>
          </a:p>
          <a:p>
            <a:endParaRPr lang="en-GB" sz="1800" dirty="0"/>
          </a:p>
          <a:p>
            <a:r>
              <a:rPr lang="en-GB" sz="1800" dirty="0"/>
              <a:t>Larger publishers could also leverage broadcast media. </a:t>
            </a:r>
            <a:r>
              <a:rPr lang="en-GB" sz="1800" dirty="0">
                <a:hlinkClick r:id="rId2"/>
              </a:rPr>
              <a:t>https://youtu.be/dTJ1Xf_EItA?si=cQieQ8r5o_a-C690</a:t>
            </a:r>
            <a:endParaRPr lang="en-GB" sz="1800" dirty="0"/>
          </a:p>
        </p:txBody>
      </p:sp>
      <p:pic>
        <p:nvPicPr>
          <p:cNvPr id="4" name="Picture 2" descr="Image result for crash games magazine">
            <a:extLst>
              <a:ext uri="{FF2B5EF4-FFF2-40B4-BE49-F238E27FC236}">
                <a16:creationId xmlns:a16="http://schemas.microsoft.com/office/drawing/2014/main" id="{F78468D0-54D8-A133-E98A-62D525BC1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218" y="924401"/>
            <a:ext cx="1317259" cy="19239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zzap 64 games magazine">
            <a:extLst>
              <a:ext uri="{FF2B5EF4-FFF2-40B4-BE49-F238E27FC236}">
                <a16:creationId xmlns:a16="http://schemas.microsoft.com/office/drawing/2014/main" id="{77AFF270-C58D-BBDE-DF7F-89DC5E2EF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0409" y="2053772"/>
            <a:ext cx="1371236" cy="19371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D166DC7-4A2E-2B4D-A5F5-79159306FF12}"/>
              </a:ext>
            </a:extLst>
          </p:cNvPr>
          <p:cNvSpPr txBox="1"/>
          <p:nvPr/>
        </p:nvSpPr>
        <p:spPr>
          <a:xfrm>
            <a:off x="8900409" y="3990900"/>
            <a:ext cx="1371237" cy="184666"/>
          </a:xfrm>
          <a:prstGeom prst="rect">
            <a:avLst/>
          </a:prstGeom>
          <a:noFill/>
        </p:spPr>
        <p:txBody>
          <a:bodyPr wrap="square" rtlCol="0">
            <a:spAutoFit/>
          </a:bodyPr>
          <a:lstStyle/>
          <a:p>
            <a:r>
              <a:rPr lang="en-GB" sz="600" i="1" dirty="0"/>
              <a:t>© Copyright </a:t>
            </a:r>
            <a:r>
              <a:rPr lang="en-GB" sz="600" i="1" dirty="0" err="1"/>
              <a:t>Newsfield</a:t>
            </a:r>
            <a:r>
              <a:rPr lang="en-GB" sz="600" i="1" dirty="0"/>
              <a:t> Publications</a:t>
            </a:r>
          </a:p>
        </p:txBody>
      </p:sp>
      <p:pic>
        <p:nvPicPr>
          <p:cNvPr id="7" name="Picture 8" descr="Image result for edge magazine">
            <a:extLst>
              <a:ext uri="{FF2B5EF4-FFF2-40B4-BE49-F238E27FC236}">
                <a16:creationId xmlns:a16="http://schemas.microsoft.com/office/drawing/2014/main" id="{9A75F1AB-B29A-00F4-FF46-152164EC7C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16361" y="1007459"/>
            <a:ext cx="1454622" cy="19266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E28FAB4-581E-27BE-E71C-1576D0A59F82}"/>
              </a:ext>
            </a:extLst>
          </p:cNvPr>
          <p:cNvSpPr txBox="1"/>
          <p:nvPr/>
        </p:nvSpPr>
        <p:spPr>
          <a:xfrm>
            <a:off x="10916353" y="2934110"/>
            <a:ext cx="954630" cy="184666"/>
          </a:xfrm>
          <a:prstGeom prst="rect">
            <a:avLst/>
          </a:prstGeom>
          <a:noFill/>
        </p:spPr>
        <p:txBody>
          <a:bodyPr wrap="square" rtlCol="0">
            <a:spAutoFit/>
          </a:bodyPr>
          <a:lstStyle/>
          <a:p>
            <a:r>
              <a:rPr lang="en-GB" sz="600" i="1" dirty="0"/>
              <a:t>© Copyright Future PLC</a:t>
            </a:r>
          </a:p>
        </p:txBody>
      </p:sp>
      <p:pic>
        <p:nvPicPr>
          <p:cNvPr id="10" name="Picture 9" descr="A person and person in garment&#10;&#10;Description automatically generated">
            <a:extLst>
              <a:ext uri="{FF2B5EF4-FFF2-40B4-BE49-F238E27FC236}">
                <a16:creationId xmlns:a16="http://schemas.microsoft.com/office/drawing/2014/main" id="{29B41209-2FFD-AD75-3067-04CB4F87E6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9236" y="4353984"/>
            <a:ext cx="1937324" cy="2419133"/>
          </a:xfrm>
          <a:prstGeom prst="rect">
            <a:avLst/>
          </a:prstGeom>
        </p:spPr>
      </p:pic>
    </p:spTree>
    <p:extLst>
      <p:ext uri="{BB962C8B-B14F-4D97-AF65-F5344CB8AC3E}">
        <p14:creationId xmlns:p14="http://schemas.microsoft.com/office/powerpoint/2010/main" val="1973525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 group of people sitting in chairs in front of a large screen&#10;&#10;Description automatically generated">
            <a:extLst>
              <a:ext uri="{FF2B5EF4-FFF2-40B4-BE49-F238E27FC236}">
                <a16:creationId xmlns:a16="http://schemas.microsoft.com/office/drawing/2014/main" id="{B1F9277F-C965-FD99-B7EC-B5CAF409A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4" r="26283"/>
          <a:stretch/>
        </p:blipFill>
        <p:spPr bwMode="auto">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7" name="Freeform: Shape 26">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Freeform: Shape 28">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4DDFEF-6653-3179-4F40-6D11968E150D}"/>
              </a:ext>
            </a:extLst>
          </p:cNvPr>
          <p:cNvSpPr>
            <a:spLocks noGrp="1"/>
          </p:cNvSpPr>
          <p:nvPr>
            <p:ph type="title"/>
          </p:nvPr>
        </p:nvSpPr>
        <p:spPr>
          <a:xfrm>
            <a:off x="371094" y="1161288"/>
            <a:ext cx="3438144" cy="1125728"/>
          </a:xfrm>
        </p:spPr>
        <p:txBody>
          <a:bodyPr anchor="b">
            <a:normAutofit/>
          </a:bodyPr>
          <a:lstStyle/>
          <a:p>
            <a:r>
              <a:rPr lang="en-GB" sz="2800"/>
              <a:t>4. Marketing</a:t>
            </a:r>
          </a:p>
        </p:txBody>
      </p:sp>
      <p:sp>
        <p:nvSpPr>
          <p:cNvPr id="31" name="Rectangle 3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9D6EA0B-95E2-58D1-8434-53762DF1C934}"/>
              </a:ext>
            </a:extLst>
          </p:cNvPr>
          <p:cNvSpPr>
            <a:spLocks noGrp="1"/>
          </p:cNvSpPr>
          <p:nvPr>
            <p:ph idx="1"/>
          </p:nvPr>
        </p:nvSpPr>
        <p:spPr>
          <a:xfrm>
            <a:off x="371094" y="2718054"/>
            <a:ext cx="3438906" cy="3207258"/>
          </a:xfrm>
        </p:spPr>
        <p:txBody>
          <a:bodyPr anchor="t">
            <a:normAutofit/>
          </a:bodyPr>
          <a:lstStyle/>
          <a:p>
            <a:r>
              <a:rPr lang="en-GB" sz="1600"/>
              <a:t>Alongside printed and broadcast media, gaming conventions are an important part of the marketing process.</a:t>
            </a:r>
          </a:p>
          <a:p>
            <a:endParaRPr lang="en-GB" sz="1600"/>
          </a:p>
          <a:p>
            <a:r>
              <a:rPr lang="en-GB" sz="1600"/>
              <a:t>Some important shows:</a:t>
            </a:r>
          </a:p>
          <a:p>
            <a:pPr lvl="1"/>
            <a:r>
              <a:rPr lang="en-GB" sz="1600">
                <a:hlinkClick r:id="rId4"/>
              </a:rPr>
              <a:t>UK Games Expo (UK) </a:t>
            </a:r>
            <a:endParaRPr lang="en-GB" sz="1600"/>
          </a:p>
          <a:p>
            <a:pPr lvl="1"/>
            <a:r>
              <a:rPr lang="en-GB" sz="1600">
                <a:hlinkClick r:id="rId5"/>
              </a:rPr>
              <a:t>EGX (UK)</a:t>
            </a:r>
            <a:endParaRPr lang="en-GB" sz="1600"/>
          </a:p>
          <a:p>
            <a:pPr lvl="1"/>
            <a:r>
              <a:rPr lang="en-GB" sz="1600">
                <a:hlinkClick r:id="rId6"/>
              </a:rPr>
              <a:t>GamesCom</a:t>
            </a:r>
            <a:r>
              <a:rPr lang="en-GB" sz="1600"/>
              <a:t> (Germany)</a:t>
            </a:r>
          </a:p>
          <a:p>
            <a:pPr lvl="1"/>
            <a:r>
              <a:rPr lang="en-GB" sz="1600">
                <a:hlinkClick r:id="rId7"/>
              </a:rPr>
              <a:t>Develop (UK)</a:t>
            </a:r>
            <a:endParaRPr lang="en-GB" sz="1600"/>
          </a:p>
          <a:p>
            <a:pPr lvl="1"/>
            <a:r>
              <a:rPr lang="en-GB" sz="1600">
                <a:hlinkClick r:id="rId8"/>
              </a:rPr>
              <a:t>IndieCade (US)</a:t>
            </a:r>
            <a:endParaRPr lang="en-GB" sz="1600"/>
          </a:p>
          <a:p>
            <a:pPr lvl="1"/>
            <a:endParaRPr lang="en-GB" sz="1600"/>
          </a:p>
        </p:txBody>
      </p:sp>
    </p:spTree>
    <p:extLst>
      <p:ext uri="{BB962C8B-B14F-4D97-AF65-F5344CB8AC3E}">
        <p14:creationId xmlns:p14="http://schemas.microsoft.com/office/powerpoint/2010/main" val="2764778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D89EA-5BBB-A074-9B19-834F46060825}"/>
              </a:ext>
            </a:extLst>
          </p:cNvPr>
          <p:cNvSpPr>
            <a:spLocks noGrp="1"/>
          </p:cNvSpPr>
          <p:nvPr>
            <p:ph type="title"/>
          </p:nvPr>
        </p:nvSpPr>
        <p:spPr/>
        <p:txBody>
          <a:bodyPr/>
          <a:lstStyle/>
          <a:p>
            <a:r>
              <a:rPr lang="en-GB" dirty="0"/>
              <a:t>4. Marketing</a:t>
            </a:r>
          </a:p>
        </p:txBody>
      </p:sp>
      <p:sp>
        <p:nvSpPr>
          <p:cNvPr id="3" name="Content Placeholder 2">
            <a:extLst>
              <a:ext uri="{FF2B5EF4-FFF2-40B4-BE49-F238E27FC236}">
                <a16:creationId xmlns:a16="http://schemas.microsoft.com/office/drawing/2014/main" id="{CCF1879A-9F40-EE8E-F4A7-B3E2824826FF}"/>
              </a:ext>
            </a:extLst>
          </p:cNvPr>
          <p:cNvSpPr>
            <a:spLocks noGrp="1"/>
          </p:cNvSpPr>
          <p:nvPr>
            <p:ph idx="1"/>
          </p:nvPr>
        </p:nvSpPr>
        <p:spPr>
          <a:xfrm>
            <a:off x="838200" y="1825625"/>
            <a:ext cx="5892312" cy="4729040"/>
          </a:xfrm>
        </p:spPr>
        <p:txBody>
          <a:bodyPr>
            <a:normAutofit/>
          </a:bodyPr>
          <a:lstStyle/>
          <a:p>
            <a:r>
              <a:rPr lang="en-GB" sz="1800" dirty="0"/>
              <a:t>Social Media can be a very powerful and effective marketing tool, particularly for solo and small dev teams. They can utilise social media to communicate directly with their potential audience, and to keep the community updated. </a:t>
            </a:r>
          </a:p>
          <a:p>
            <a:endParaRPr lang="en-GB" sz="1800" dirty="0"/>
          </a:p>
          <a:p>
            <a:r>
              <a:rPr lang="en-GB" sz="1800" dirty="0"/>
              <a:t>The rise of streaming games to an audience, through platforms such as Twitch and YouTube, has created some unique opportunities for marketing games.</a:t>
            </a:r>
          </a:p>
          <a:p>
            <a:endParaRPr lang="en-GB" sz="1800" dirty="0"/>
          </a:p>
          <a:p>
            <a:r>
              <a:rPr lang="en-GB" sz="1800" dirty="0"/>
              <a:t> Twitch/YouTubers like ‘</a:t>
            </a:r>
            <a:r>
              <a:rPr lang="en-GB" sz="1800" dirty="0" err="1"/>
              <a:t>InSym</a:t>
            </a:r>
            <a:r>
              <a:rPr lang="en-GB" sz="1800" dirty="0"/>
              <a:t>’ and ‘</a:t>
            </a:r>
            <a:r>
              <a:rPr lang="en-GB" sz="1800" dirty="0" err="1"/>
              <a:t>Maggstor</a:t>
            </a:r>
            <a:r>
              <a:rPr lang="en-GB" sz="1800" dirty="0"/>
              <a:t>’ have introduced his audience to many indie ghost-hunting and horror games, such as </a:t>
            </a:r>
            <a:r>
              <a:rPr lang="en-GB" sz="1800" i="1" dirty="0"/>
              <a:t>Phasmophobia</a:t>
            </a:r>
            <a:r>
              <a:rPr lang="en-GB" sz="1800" dirty="0"/>
              <a:t>, </a:t>
            </a:r>
            <a:r>
              <a:rPr lang="en-GB" sz="1800" i="1" dirty="0"/>
              <a:t>Demonologist</a:t>
            </a:r>
            <a:r>
              <a:rPr lang="en-GB" sz="1800" dirty="0"/>
              <a:t>, </a:t>
            </a:r>
            <a:r>
              <a:rPr lang="en-GB" sz="1800" i="1" dirty="0"/>
              <a:t>Forewarned, </a:t>
            </a:r>
            <a:r>
              <a:rPr lang="en-GB" sz="1800" dirty="0"/>
              <a:t>Dark Hours…</a:t>
            </a:r>
          </a:p>
        </p:txBody>
      </p:sp>
      <p:pic>
        <p:nvPicPr>
          <p:cNvPr id="4" name="Picture 2" descr="Image result for youtube">
            <a:extLst>
              <a:ext uri="{FF2B5EF4-FFF2-40B4-BE49-F238E27FC236}">
                <a16:creationId xmlns:a16="http://schemas.microsoft.com/office/drawing/2014/main" id="{4DE70370-466D-EA02-D7A7-8D7619B58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530" y="1349619"/>
            <a:ext cx="4660659" cy="1864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urple and white logo&#10;&#10;Description automatically generated">
            <a:extLst>
              <a:ext uri="{FF2B5EF4-FFF2-40B4-BE49-F238E27FC236}">
                <a16:creationId xmlns:a16="http://schemas.microsoft.com/office/drawing/2014/main" id="{06D79E3B-4DF6-F967-86F5-2B633ABEC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921" y="2941027"/>
            <a:ext cx="2833688" cy="1743808"/>
          </a:xfrm>
          <a:prstGeom prst="rect">
            <a:avLst/>
          </a:prstGeom>
        </p:spPr>
      </p:pic>
      <p:pic>
        <p:nvPicPr>
          <p:cNvPr id="7" name="Picture 4" descr="Image result for facebook logo">
            <a:extLst>
              <a:ext uri="{FF2B5EF4-FFF2-40B4-BE49-F238E27FC236}">
                <a16:creationId xmlns:a16="http://schemas.microsoft.com/office/drawing/2014/main" id="{F09AB7E0-4B6F-C163-82CC-A9A9CB4E29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7489" y="2759441"/>
            <a:ext cx="825574" cy="825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instagram logo">
            <a:extLst>
              <a:ext uri="{FF2B5EF4-FFF2-40B4-BE49-F238E27FC236}">
                <a16:creationId xmlns:a16="http://schemas.microsoft.com/office/drawing/2014/main" id="{6C2083A9-9DB0-D067-1BB8-683B284163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3788" y="2802178"/>
            <a:ext cx="941646" cy="94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472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9B21-4FC5-889D-63D0-BA8A616CAD2C}"/>
              </a:ext>
            </a:extLst>
          </p:cNvPr>
          <p:cNvSpPr>
            <a:spLocks noGrp="1"/>
          </p:cNvSpPr>
          <p:nvPr>
            <p:ph type="title"/>
          </p:nvPr>
        </p:nvSpPr>
        <p:spPr/>
        <p:txBody>
          <a:bodyPr/>
          <a:lstStyle/>
          <a:p>
            <a:r>
              <a:rPr lang="en-GB" dirty="0"/>
              <a:t>4. Marketing</a:t>
            </a:r>
          </a:p>
        </p:txBody>
      </p:sp>
      <p:sp>
        <p:nvSpPr>
          <p:cNvPr id="3" name="Content Placeholder 2">
            <a:extLst>
              <a:ext uri="{FF2B5EF4-FFF2-40B4-BE49-F238E27FC236}">
                <a16:creationId xmlns:a16="http://schemas.microsoft.com/office/drawing/2014/main" id="{3004B156-05EC-BD50-F114-62952DEE3CEB}"/>
              </a:ext>
            </a:extLst>
          </p:cNvPr>
          <p:cNvSpPr>
            <a:spLocks noGrp="1"/>
          </p:cNvSpPr>
          <p:nvPr>
            <p:ph idx="1"/>
          </p:nvPr>
        </p:nvSpPr>
        <p:spPr>
          <a:xfrm>
            <a:off x="838200" y="1560402"/>
            <a:ext cx="10515600" cy="4351338"/>
          </a:xfrm>
        </p:spPr>
        <p:txBody>
          <a:bodyPr>
            <a:normAutofit/>
          </a:bodyPr>
          <a:lstStyle/>
          <a:p>
            <a:r>
              <a:rPr lang="en-GB" sz="1800" dirty="0"/>
              <a:t>To market a modern game, it is important to understand two important aspects:</a:t>
            </a:r>
          </a:p>
          <a:p>
            <a:pPr lvl="1"/>
            <a:r>
              <a:rPr lang="en-GB" sz="1400" dirty="0"/>
              <a:t>The timing of updates and feature releases to maximise the product’s life-cycle</a:t>
            </a:r>
          </a:p>
          <a:p>
            <a:pPr lvl="1"/>
            <a:r>
              <a:rPr lang="en-GB" sz="1400" dirty="0"/>
              <a:t>Analytics to better understand your players and how they engage with the game</a:t>
            </a:r>
          </a:p>
          <a:p>
            <a:pPr lvl="1"/>
            <a:endParaRPr lang="en-GB" sz="1400" dirty="0"/>
          </a:p>
          <a:p>
            <a:pPr marL="0" indent="0">
              <a:buNone/>
            </a:pPr>
            <a:endParaRPr lang="en-GB" sz="1800" dirty="0"/>
          </a:p>
        </p:txBody>
      </p:sp>
      <p:pic>
        <p:nvPicPr>
          <p:cNvPr id="4" name="Picture 2" descr="Product-life-cycle-crossing-the-chasm">
            <a:extLst>
              <a:ext uri="{FF2B5EF4-FFF2-40B4-BE49-F238E27FC236}">
                <a16:creationId xmlns:a16="http://schemas.microsoft.com/office/drawing/2014/main" id="{893E1C16-EF20-0495-438F-F7B6FAE07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938" y="3216599"/>
            <a:ext cx="5780546" cy="24914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2D5A31-62C1-6503-92EE-AAA15EB6DC5E}"/>
              </a:ext>
            </a:extLst>
          </p:cNvPr>
          <p:cNvSpPr txBox="1"/>
          <p:nvPr/>
        </p:nvSpPr>
        <p:spPr>
          <a:xfrm>
            <a:off x="838200" y="2844460"/>
            <a:ext cx="3620941" cy="372139"/>
          </a:xfrm>
          <a:prstGeom prst="rect">
            <a:avLst/>
          </a:prstGeom>
          <a:noFill/>
        </p:spPr>
        <p:txBody>
          <a:bodyPr wrap="square" rtlCol="0">
            <a:spAutoFit/>
          </a:bodyPr>
          <a:lstStyle/>
          <a:p>
            <a:r>
              <a:rPr lang="en-GB" b="1" dirty="0"/>
              <a:t>Typical product life-cycle…</a:t>
            </a:r>
          </a:p>
        </p:txBody>
      </p:sp>
      <p:sp>
        <p:nvSpPr>
          <p:cNvPr id="6" name="Rectangle 5">
            <a:extLst>
              <a:ext uri="{FF2B5EF4-FFF2-40B4-BE49-F238E27FC236}">
                <a16:creationId xmlns:a16="http://schemas.microsoft.com/office/drawing/2014/main" id="{79CDE7F0-20CA-6AD8-4192-FC2302A3BA49}"/>
              </a:ext>
            </a:extLst>
          </p:cNvPr>
          <p:cNvSpPr/>
          <p:nvPr/>
        </p:nvSpPr>
        <p:spPr>
          <a:xfrm>
            <a:off x="838200" y="5696296"/>
            <a:ext cx="1923925" cy="215444"/>
          </a:xfrm>
          <a:prstGeom prst="rect">
            <a:avLst/>
          </a:prstGeom>
        </p:spPr>
        <p:txBody>
          <a:bodyPr wrap="none">
            <a:spAutoFit/>
          </a:bodyPr>
          <a:lstStyle/>
          <a:p>
            <a:r>
              <a:rPr lang="en-GB" sz="800" i="1" dirty="0"/>
              <a:t>http://www.theinnovativemanager.com</a:t>
            </a:r>
          </a:p>
        </p:txBody>
      </p:sp>
      <p:sp>
        <p:nvSpPr>
          <p:cNvPr id="7" name="TextBox 6">
            <a:extLst>
              <a:ext uri="{FF2B5EF4-FFF2-40B4-BE49-F238E27FC236}">
                <a16:creationId xmlns:a16="http://schemas.microsoft.com/office/drawing/2014/main" id="{90C7B3E8-DFA2-E31A-170C-3A4349B267C7}"/>
              </a:ext>
            </a:extLst>
          </p:cNvPr>
          <p:cNvSpPr txBox="1"/>
          <p:nvPr/>
        </p:nvSpPr>
        <p:spPr>
          <a:xfrm>
            <a:off x="962938" y="3483230"/>
            <a:ext cx="1491442" cy="923330"/>
          </a:xfrm>
          <a:prstGeom prst="rect">
            <a:avLst/>
          </a:prstGeom>
          <a:noFill/>
        </p:spPr>
        <p:txBody>
          <a:bodyPr wrap="square" rtlCol="0">
            <a:spAutoFit/>
          </a:bodyPr>
          <a:lstStyle/>
          <a:p>
            <a:r>
              <a:rPr lang="en-GB" dirty="0"/>
              <a:t>Early access, limited time trials</a:t>
            </a:r>
          </a:p>
        </p:txBody>
      </p:sp>
      <p:cxnSp>
        <p:nvCxnSpPr>
          <p:cNvPr id="8" name="Straight Arrow Connector 7">
            <a:extLst>
              <a:ext uri="{FF2B5EF4-FFF2-40B4-BE49-F238E27FC236}">
                <a16:creationId xmlns:a16="http://schemas.microsoft.com/office/drawing/2014/main" id="{88239562-EFC9-99F6-BE19-629CA6306E6A}"/>
              </a:ext>
            </a:extLst>
          </p:cNvPr>
          <p:cNvCxnSpPr/>
          <p:nvPr/>
        </p:nvCxnSpPr>
        <p:spPr>
          <a:xfrm>
            <a:off x="1800162" y="4406560"/>
            <a:ext cx="75948" cy="495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3F8698-1DAD-1E11-A467-CDDB4425B3EE}"/>
              </a:ext>
            </a:extLst>
          </p:cNvPr>
          <p:cNvSpPr txBox="1"/>
          <p:nvPr/>
        </p:nvSpPr>
        <p:spPr>
          <a:xfrm>
            <a:off x="6983317" y="2626366"/>
            <a:ext cx="4850714" cy="954107"/>
          </a:xfrm>
          <a:prstGeom prst="rect">
            <a:avLst/>
          </a:prstGeom>
          <a:noFill/>
        </p:spPr>
        <p:txBody>
          <a:bodyPr wrap="square" rtlCol="0">
            <a:spAutoFit/>
          </a:bodyPr>
          <a:lstStyle/>
          <a:p>
            <a:r>
              <a:rPr lang="en-GB" dirty="0"/>
              <a:t>• Geoffrey Moore’s “chasm” represents the challenge start-ups must face when migrating a product to the masses.  To overcome this…</a:t>
            </a:r>
          </a:p>
        </p:txBody>
      </p:sp>
      <p:sp>
        <p:nvSpPr>
          <p:cNvPr id="10" name="TextBox 9">
            <a:extLst>
              <a:ext uri="{FF2B5EF4-FFF2-40B4-BE49-F238E27FC236}">
                <a16:creationId xmlns:a16="http://schemas.microsoft.com/office/drawing/2014/main" id="{711D5ABB-0EA2-DC28-9964-093A331357AE}"/>
              </a:ext>
            </a:extLst>
          </p:cNvPr>
          <p:cNvSpPr txBox="1"/>
          <p:nvPr/>
        </p:nvSpPr>
        <p:spPr>
          <a:xfrm>
            <a:off x="6983317" y="3580473"/>
            <a:ext cx="4850714" cy="3323987"/>
          </a:xfrm>
          <a:prstGeom prst="rect">
            <a:avLst/>
          </a:prstGeom>
          <a:noFill/>
        </p:spPr>
        <p:txBody>
          <a:bodyPr wrap="square" rtlCol="0">
            <a:spAutoFit/>
          </a:bodyPr>
          <a:lstStyle/>
          <a:p>
            <a:pPr marL="342900" indent="-342900" fontAlgn="base">
              <a:buAutoNum type="arabicPeriod"/>
            </a:pPr>
            <a:r>
              <a:rPr lang="en-GB" sz="1600" dirty="0"/>
              <a:t>Create the “whole product” – don’t try to sell to the majority without being feature complete.</a:t>
            </a:r>
          </a:p>
          <a:p>
            <a:pPr fontAlgn="base"/>
            <a:endParaRPr lang="en-GB" sz="1600" dirty="0"/>
          </a:p>
          <a:p>
            <a:pPr fontAlgn="base"/>
            <a:r>
              <a:rPr lang="en-GB" sz="1600" dirty="0"/>
              <a:t>2. Market the product appropriately for “sceptical pragmatists” who make up the early majority</a:t>
            </a:r>
          </a:p>
          <a:p>
            <a:pPr fontAlgn="base"/>
            <a:endParaRPr lang="en-GB" sz="1600" dirty="0"/>
          </a:p>
          <a:p>
            <a:pPr fontAlgn="base"/>
            <a:r>
              <a:rPr lang="en-GB" sz="1600" dirty="0"/>
              <a:t>3. Price the product relative to competitive comparisons rather than using value-based pricing (value as perceived by the customer)</a:t>
            </a:r>
          </a:p>
          <a:p>
            <a:pPr fontAlgn="base"/>
            <a:endParaRPr lang="en-GB" sz="1600" dirty="0"/>
          </a:p>
          <a:p>
            <a:pPr fontAlgn="base"/>
            <a:r>
              <a:rPr lang="en-GB" sz="1600" b="1" dirty="0"/>
              <a:t>4. Distribute the product through the right channels</a:t>
            </a:r>
          </a:p>
          <a:p>
            <a:endParaRPr lang="en-GB" dirty="0"/>
          </a:p>
        </p:txBody>
      </p:sp>
    </p:spTree>
    <p:extLst>
      <p:ext uri="{BB962C8B-B14F-4D97-AF65-F5344CB8AC3E}">
        <p14:creationId xmlns:p14="http://schemas.microsoft.com/office/powerpoint/2010/main" val="1287504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30DC-566B-C025-788E-D003DB4DD3DA}"/>
              </a:ext>
            </a:extLst>
          </p:cNvPr>
          <p:cNvSpPr>
            <a:spLocks noGrp="1"/>
          </p:cNvSpPr>
          <p:nvPr>
            <p:ph type="title"/>
          </p:nvPr>
        </p:nvSpPr>
        <p:spPr/>
        <p:txBody>
          <a:bodyPr/>
          <a:lstStyle/>
          <a:p>
            <a:r>
              <a:rPr lang="en-GB" dirty="0"/>
              <a:t>4. Marketing</a:t>
            </a:r>
          </a:p>
        </p:txBody>
      </p:sp>
      <p:sp>
        <p:nvSpPr>
          <p:cNvPr id="3" name="Content Placeholder 2">
            <a:extLst>
              <a:ext uri="{FF2B5EF4-FFF2-40B4-BE49-F238E27FC236}">
                <a16:creationId xmlns:a16="http://schemas.microsoft.com/office/drawing/2014/main" id="{4FE10721-3515-FB10-6299-1AF2C7A04A61}"/>
              </a:ext>
            </a:extLst>
          </p:cNvPr>
          <p:cNvSpPr>
            <a:spLocks noGrp="1"/>
          </p:cNvSpPr>
          <p:nvPr>
            <p:ph idx="1"/>
          </p:nvPr>
        </p:nvSpPr>
        <p:spPr>
          <a:xfrm>
            <a:off x="838200" y="1825625"/>
            <a:ext cx="10515600" cy="381244"/>
          </a:xfrm>
        </p:spPr>
        <p:txBody>
          <a:bodyPr>
            <a:normAutofit/>
          </a:bodyPr>
          <a:lstStyle/>
          <a:p>
            <a:r>
              <a:rPr lang="en-GB" sz="1800" dirty="0"/>
              <a:t>For games, particularly mobile, the shelf-life can be very short.</a:t>
            </a:r>
          </a:p>
        </p:txBody>
      </p:sp>
      <p:pic>
        <p:nvPicPr>
          <p:cNvPr id="4" name="Picture 2" descr="Product-life-cycle-crossing-the-chasm">
            <a:extLst>
              <a:ext uri="{FF2B5EF4-FFF2-40B4-BE49-F238E27FC236}">
                <a16:creationId xmlns:a16="http://schemas.microsoft.com/office/drawing/2014/main" id="{A84E1747-66C8-84B5-35B5-E1E554265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50432"/>
            <a:ext cx="5780546" cy="249147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853CD31-4E3A-80FA-A547-283C2612454A}"/>
              </a:ext>
            </a:extLst>
          </p:cNvPr>
          <p:cNvSpPr/>
          <p:nvPr/>
        </p:nvSpPr>
        <p:spPr>
          <a:xfrm>
            <a:off x="713462" y="5441905"/>
            <a:ext cx="2281394" cy="246221"/>
          </a:xfrm>
          <a:prstGeom prst="rect">
            <a:avLst/>
          </a:prstGeom>
        </p:spPr>
        <p:txBody>
          <a:bodyPr wrap="none">
            <a:spAutoFit/>
          </a:bodyPr>
          <a:lstStyle/>
          <a:p>
            <a:r>
              <a:rPr lang="en-GB" sz="1000" i="1" dirty="0"/>
              <a:t>http://www.theinnovativemanager.com</a:t>
            </a:r>
          </a:p>
        </p:txBody>
      </p:sp>
      <p:sp>
        <p:nvSpPr>
          <p:cNvPr id="6" name="TextBox 5">
            <a:extLst>
              <a:ext uri="{FF2B5EF4-FFF2-40B4-BE49-F238E27FC236}">
                <a16:creationId xmlns:a16="http://schemas.microsoft.com/office/drawing/2014/main" id="{7C3C0EC5-60E9-9DF0-03DF-9F8244966DC8}"/>
              </a:ext>
            </a:extLst>
          </p:cNvPr>
          <p:cNvSpPr txBox="1"/>
          <p:nvPr/>
        </p:nvSpPr>
        <p:spPr>
          <a:xfrm>
            <a:off x="6912190" y="2341806"/>
            <a:ext cx="4957176" cy="1477328"/>
          </a:xfrm>
          <a:prstGeom prst="rect">
            <a:avLst/>
          </a:prstGeom>
          <a:noFill/>
        </p:spPr>
        <p:txBody>
          <a:bodyPr wrap="square" rtlCol="0">
            <a:spAutoFit/>
          </a:bodyPr>
          <a:lstStyle/>
          <a:p>
            <a:r>
              <a:rPr lang="en-GB" dirty="0"/>
              <a:t>In order to maximise investment, understanding where the game is in the product life-cycle is important as it allows the timing of new features / updates to re-generate interest in the game, increasing its shelf-life.</a:t>
            </a:r>
          </a:p>
        </p:txBody>
      </p:sp>
      <p:sp>
        <p:nvSpPr>
          <p:cNvPr id="7" name="Oval 6">
            <a:extLst>
              <a:ext uri="{FF2B5EF4-FFF2-40B4-BE49-F238E27FC236}">
                <a16:creationId xmlns:a16="http://schemas.microsoft.com/office/drawing/2014/main" id="{C4BDE1A3-73E1-9F4B-4EE9-950EA6C3FDD1}"/>
              </a:ext>
            </a:extLst>
          </p:cNvPr>
          <p:cNvSpPr/>
          <p:nvPr/>
        </p:nvSpPr>
        <p:spPr>
          <a:xfrm>
            <a:off x="4521439" y="3059316"/>
            <a:ext cx="187037" cy="1939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B03DBD88-5645-0F95-62B0-0D93A8F0BD60}"/>
              </a:ext>
            </a:extLst>
          </p:cNvPr>
          <p:cNvSpPr/>
          <p:nvPr/>
        </p:nvSpPr>
        <p:spPr>
          <a:xfrm>
            <a:off x="4631061" y="2206869"/>
            <a:ext cx="928254" cy="955964"/>
          </a:xfrm>
          <a:custGeom>
            <a:avLst/>
            <a:gdLst>
              <a:gd name="connsiteX0" fmla="*/ 0 w 928254"/>
              <a:gd name="connsiteY0" fmla="*/ 955964 h 955964"/>
              <a:gd name="connsiteX1" fmla="*/ 346363 w 928254"/>
              <a:gd name="connsiteY1" fmla="*/ 748146 h 955964"/>
              <a:gd name="connsiteX2" fmla="*/ 685800 w 928254"/>
              <a:gd name="connsiteY2" fmla="*/ 387928 h 955964"/>
              <a:gd name="connsiteX3" fmla="*/ 928254 w 928254"/>
              <a:gd name="connsiteY3" fmla="*/ 0 h 955964"/>
              <a:gd name="connsiteX4" fmla="*/ 928254 w 928254"/>
              <a:gd name="connsiteY4" fmla="*/ 0 h 955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254" h="955964">
                <a:moveTo>
                  <a:pt x="0" y="955964"/>
                </a:moveTo>
                <a:cubicBezTo>
                  <a:pt x="116031" y="899391"/>
                  <a:pt x="232063" y="842819"/>
                  <a:pt x="346363" y="748146"/>
                </a:cubicBezTo>
                <a:cubicBezTo>
                  <a:pt x="460663" y="653473"/>
                  <a:pt x="588818" y="512619"/>
                  <a:pt x="685800" y="387928"/>
                </a:cubicBezTo>
                <a:cubicBezTo>
                  <a:pt x="782782" y="263237"/>
                  <a:pt x="928254" y="0"/>
                  <a:pt x="928254" y="0"/>
                </a:cubicBezTo>
                <a:lnTo>
                  <a:pt x="928254" y="0"/>
                </a:lnTo>
              </a:path>
            </a:pathLst>
          </a:custGeom>
          <a:noFill/>
          <a:ln>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6436E246-EC66-9138-9902-919D094AB901}"/>
              </a:ext>
            </a:extLst>
          </p:cNvPr>
          <p:cNvCxnSpPr>
            <a:cxnSpLocks/>
            <a:stCxn id="6" idx="1"/>
          </p:cNvCxnSpPr>
          <p:nvPr/>
        </p:nvCxnSpPr>
        <p:spPr>
          <a:xfrm flipH="1">
            <a:off x="4708476" y="3216626"/>
            <a:ext cx="2203714" cy="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2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43B9CA2-4B31-4ACD-9A9F-B8E6C6420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A61F32-74D6-BEA4-AFAA-517AC5965884}"/>
              </a:ext>
            </a:extLst>
          </p:cNvPr>
          <p:cNvPicPr>
            <a:picLocks noChangeAspect="1"/>
          </p:cNvPicPr>
          <p:nvPr/>
        </p:nvPicPr>
        <p:blipFill rotWithShape="1">
          <a:blip r:embed="rId3"/>
          <a:srcRect l="958" r="32549" b="-4"/>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5" name="Picture 4" descr="A poster of a video game&#10;&#10;Description automatically generated">
            <a:extLst>
              <a:ext uri="{FF2B5EF4-FFF2-40B4-BE49-F238E27FC236}">
                <a16:creationId xmlns:a16="http://schemas.microsoft.com/office/drawing/2014/main" id="{2184800F-043B-E28D-5BDC-D534F63A2BF9}"/>
              </a:ext>
            </a:extLst>
          </p:cNvPr>
          <p:cNvPicPr>
            <a:picLocks noChangeAspect="1"/>
          </p:cNvPicPr>
          <p:nvPr/>
        </p:nvPicPr>
        <p:blipFill>
          <a:blip r:embed="rId4">
            <a:extLst>
              <a:ext uri="{28A0092B-C50C-407E-A947-70E740481C1C}">
                <a14:useLocalDpi xmlns:a14="http://schemas.microsoft.com/office/drawing/2010/main" val="0"/>
              </a:ext>
            </a:extLst>
          </a:blip>
          <a:srcRect t="931" r="-3" b="16467"/>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9" name="Picture 8">
            <a:extLst>
              <a:ext uri="{FF2B5EF4-FFF2-40B4-BE49-F238E27FC236}">
                <a16:creationId xmlns:a16="http://schemas.microsoft.com/office/drawing/2014/main" id="{5743F947-F268-9D55-4D84-9804BAEC003C}"/>
              </a:ext>
            </a:extLst>
          </p:cNvPr>
          <p:cNvPicPr>
            <a:picLocks noChangeAspect="1"/>
          </p:cNvPicPr>
          <p:nvPr/>
        </p:nvPicPr>
        <p:blipFill>
          <a:blip r:embed="rId5"/>
          <a:srcRect l="7639" r="3576" b="2"/>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19" name="Freeform: Shape 18">
            <a:extLst>
              <a:ext uri="{FF2B5EF4-FFF2-40B4-BE49-F238E27FC236}">
                <a16:creationId xmlns:a16="http://schemas.microsoft.com/office/drawing/2014/main" id="{33F94DB1-BC5D-454D-845C-7BA3A1F46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32965" cy="6858000"/>
          </a:xfrm>
          <a:custGeom>
            <a:avLst/>
            <a:gdLst>
              <a:gd name="connsiteX0" fmla="*/ 0 w 5932965"/>
              <a:gd name="connsiteY0" fmla="*/ 0 h 6858000"/>
              <a:gd name="connsiteX1" fmla="*/ 5140363 w 5932965"/>
              <a:gd name="connsiteY1" fmla="*/ 0 h 6858000"/>
              <a:gd name="connsiteX2" fmla="*/ 5152943 w 5932965"/>
              <a:gd name="connsiteY2" fmla="*/ 23550 h 6858000"/>
              <a:gd name="connsiteX3" fmla="*/ 5932965 w 5932965"/>
              <a:gd name="connsiteY3" fmla="*/ 3479505 h 6858000"/>
              <a:gd name="connsiteX4" fmla="*/ 5262410 w 5932965"/>
              <a:gd name="connsiteY4" fmla="*/ 6708999 h 6858000"/>
              <a:gd name="connsiteX5" fmla="*/ 5190385 w 5932965"/>
              <a:gd name="connsiteY5" fmla="*/ 6858000 h 6858000"/>
              <a:gd name="connsiteX6" fmla="*/ 0 w 59329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965" h="685800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5676B86F-860B-4586-BCAA-C0650C09B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2333" cy="6858000"/>
          </a:xfrm>
          <a:custGeom>
            <a:avLst/>
            <a:gdLst>
              <a:gd name="connsiteX0" fmla="*/ 0 w 5922333"/>
              <a:gd name="connsiteY0" fmla="*/ 0 h 6858000"/>
              <a:gd name="connsiteX1" fmla="*/ 5129731 w 5922333"/>
              <a:gd name="connsiteY1" fmla="*/ 0 h 6858000"/>
              <a:gd name="connsiteX2" fmla="*/ 5142311 w 5922333"/>
              <a:gd name="connsiteY2" fmla="*/ 23550 h 6858000"/>
              <a:gd name="connsiteX3" fmla="*/ 5922333 w 5922333"/>
              <a:gd name="connsiteY3" fmla="*/ 3479505 h 6858000"/>
              <a:gd name="connsiteX4" fmla="*/ 5251778 w 5922333"/>
              <a:gd name="connsiteY4" fmla="*/ 6708999 h 6858000"/>
              <a:gd name="connsiteX5" fmla="*/ 5179753 w 5922333"/>
              <a:gd name="connsiteY5" fmla="*/ 6858000 h 6858000"/>
              <a:gd name="connsiteX6" fmla="*/ 0 w 59223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333" h="685800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808A02-41EE-CA43-82CF-FAFC28149F19}"/>
              </a:ext>
            </a:extLst>
          </p:cNvPr>
          <p:cNvSpPr>
            <a:spLocks noGrp="1"/>
          </p:cNvSpPr>
          <p:nvPr>
            <p:ph type="title"/>
          </p:nvPr>
        </p:nvSpPr>
        <p:spPr>
          <a:xfrm>
            <a:off x="448056" y="685800"/>
            <a:ext cx="4922338" cy="1325563"/>
          </a:xfrm>
        </p:spPr>
        <p:txBody>
          <a:bodyPr>
            <a:normAutofit/>
          </a:bodyPr>
          <a:lstStyle/>
          <a:p>
            <a:r>
              <a:rPr lang="en-GB" sz="3400" dirty="0"/>
              <a:t>4. </a:t>
            </a:r>
            <a:r>
              <a:rPr lang="en-GB" dirty="0"/>
              <a:t>Marketing</a:t>
            </a:r>
            <a:r>
              <a:rPr lang="en-GB" sz="3400" dirty="0"/>
              <a:t>	</a:t>
            </a:r>
          </a:p>
        </p:txBody>
      </p:sp>
      <p:sp>
        <p:nvSpPr>
          <p:cNvPr id="23" name="Rectangle 22">
            <a:extLst>
              <a:ext uri="{FF2B5EF4-FFF2-40B4-BE49-F238E27FC236}">
                <a16:creationId xmlns:a16="http://schemas.microsoft.com/office/drawing/2014/main" id="{8C818ED5-2F56-4171-9445-3AA4F446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DE74FCE8-866C-4AFA-B45C-FACE2A60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1" y="2089941"/>
            <a:ext cx="497043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D3EC987-6BAE-5847-0120-5BBB74E3A015}"/>
              </a:ext>
            </a:extLst>
          </p:cNvPr>
          <p:cNvSpPr>
            <a:spLocks noGrp="1"/>
          </p:cNvSpPr>
          <p:nvPr>
            <p:ph idx="1"/>
          </p:nvPr>
        </p:nvSpPr>
        <p:spPr>
          <a:xfrm>
            <a:off x="448056" y="2186807"/>
            <a:ext cx="4922338" cy="4455781"/>
          </a:xfrm>
        </p:spPr>
        <p:txBody>
          <a:bodyPr>
            <a:normAutofit/>
          </a:bodyPr>
          <a:lstStyle/>
          <a:p>
            <a:r>
              <a:rPr lang="en-GB" sz="2000" dirty="0"/>
              <a:t>We can see this in action with games such as </a:t>
            </a:r>
            <a:r>
              <a:rPr lang="en-GB" sz="2000" i="1" dirty="0"/>
              <a:t>No Man’s Sky </a:t>
            </a:r>
            <a:r>
              <a:rPr lang="en-GB" sz="2000" dirty="0"/>
              <a:t>by Hello Games.</a:t>
            </a:r>
          </a:p>
          <a:p>
            <a:r>
              <a:rPr lang="en-GB" sz="2000" dirty="0"/>
              <a:t>No Man’s Sky has been supported since its release with free updates and DLC.</a:t>
            </a:r>
          </a:p>
          <a:p>
            <a:r>
              <a:rPr lang="en-GB" sz="2000" dirty="0"/>
              <a:t>The updates can cause an upswing in sales and also lure lapsed players back to the game. </a:t>
            </a:r>
          </a:p>
          <a:p>
            <a:r>
              <a:rPr lang="en-GB" sz="2000" dirty="0"/>
              <a:t>No Man’s Sky utilises Expeditions, which are time-limited events where players can earn new items and cosmetics for completing a series of quests. </a:t>
            </a:r>
          </a:p>
          <a:p>
            <a:r>
              <a:rPr lang="en-GB" sz="2000" dirty="0"/>
              <a:t>These Expeditions also are streamed on Twitch for rewards.</a:t>
            </a:r>
          </a:p>
        </p:txBody>
      </p:sp>
      <p:sp>
        <p:nvSpPr>
          <p:cNvPr id="11" name="TextBox 10">
            <a:extLst>
              <a:ext uri="{FF2B5EF4-FFF2-40B4-BE49-F238E27FC236}">
                <a16:creationId xmlns:a16="http://schemas.microsoft.com/office/drawing/2014/main" id="{66CAB10D-464D-CB0A-301B-CB8EBDCC4ABE}"/>
              </a:ext>
            </a:extLst>
          </p:cNvPr>
          <p:cNvSpPr txBox="1"/>
          <p:nvPr/>
        </p:nvSpPr>
        <p:spPr>
          <a:xfrm>
            <a:off x="9737919" y="3940957"/>
            <a:ext cx="2454081" cy="215444"/>
          </a:xfrm>
          <a:prstGeom prst="rect">
            <a:avLst/>
          </a:prstGeom>
          <a:noFill/>
        </p:spPr>
        <p:txBody>
          <a:bodyPr wrap="square" rtlCol="0">
            <a:spAutoFit/>
          </a:bodyPr>
          <a:lstStyle/>
          <a:p>
            <a:r>
              <a:rPr lang="en-GB" sz="800" dirty="0">
                <a:hlinkClick r:id="rId6"/>
              </a:rPr>
              <a:t>Source: https://vginsights.com/game/no-man-s-sky</a:t>
            </a:r>
            <a:endParaRPr lang="en-GB" sz="800" dirty="0"/>
          </a:p>
        </p:txBody>
      </p:sp>
    </p:spTree>
    <p:extLst>
      <p:ext uri="{BB962C8B-B14F-4D97-AF65-F5344CB8AC3E}">
        <p14:creationId xmlns:p14="http://schemas.microsoft.com/office/powerpoint/2010/main" val="375464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2677-BB3A-3297-ADA5-F21B2E928E3B}"/>
              </a:ext>
            </a:extLst>
          </p:cNvPr>
          <p:cNvSpPr>
            <a:spLocks noGrp="1"/>
          </p:cNvSpPr>
          <p:nvPr>
            <p:ph type="title"/>
          </p:nvPr>
        </p:nvSpPr>
        <p:spPr/>
        <p:txBody>
          <a:bodyPr/>
          <a:lstStyle/>
          <a:p>
            <a:r>
              <a:rPr lang="en-GB" dirty="0"/>
              <a:t>Running out of Steam?</a:t>
            </a:r>
          </a:p>
        </p:txBody>
      </p:sp>
      <p:pic>
        <p:nvPicPr>
          <p:cNvPr id="6" name="Picture 5">
            <a:extLst>
              <a:ext uri="{FF2B5EF4-FFF2-40B4-BE49-F238E27FC236}">
                <a16:creationId xmlns:a16="http://schemas.microsoft.com/office/drawing/2014/main" id="{7E24F9DC-B94F-76D4-3C4E-C9CCD87253CF}"/>
              </a:ext>
            </a:extLst>
          </p:cNvPr>
          <p:cNvPicPr>
            <a:picLocks noChangeAspect="1"/>
          </p:cNvPicPr>
          <p:nvPr/>
        </p:nvPicPr>
        <p:blipFill>
          <a:blip r:embed="rId2"/>
          <a:stretch>
            <a:fillRect/>
          </a:stretch>
        </p:blipFill>
        <p:spPr>
          <a:xfrm>
            <a:off x="3581399" y="1690688"/>
            <a:ext cx="8525436" cy="3935548"/>
          </a:xfrm>
          <a:prstGeom prst="rect">
            <a:avLst/>
          </a:prstGeom>
        </p:spPr>
      </p:pic>
      <p:sp>
        <p:nvSpPr>
          <p:cNvPr id="7" name="Content Placeholder 2">
            <a:extLst>
              <a:ext uri="{FF2B5EF4-FFF2-40B4-BE49-F238E27FC236}">
                <a16:creationId xmlns:a16="http://schemas.microsoft.com/office/drawing/2014/main" id="{40B1A30D-F1D0-97E2-1DC1-A77299C1383C}"/>
              </a:ext>
            </a:extLst>
          </p:cNvPr>
          <p:cNvSpPr>
            <a:spLocks noGrp="1"/>
          </p:cNvSpPr>
          <p:nvPr>
            <p:ph idx="1"/>
          </p:nvPr>
        </p:nvSpPr>
        <p:spPr>
          <a:xfrm>
            <a:off x="259976" y="1690687"/>
            <a:ext cx="3321423" cy="3935549"/>
          </a:xfrm>
        </p:spPr>
        <p:txBody>
          <a:bodyPr/>
          <a:lstStyle/>
          <a:p>
            <a:r>
              <a:rPr lang="en-GB" sz="1800" dirty="0"/>
              <a:t>Data from between 2019 and 2024 indicates that Steam’s internal promotional mechanisms, which they have historically used to drive interest and sales, no longer have the same drawing power  for gamers.</a:t>
            </a:r>
          </a:p>
          <a:p>
            <a:endParaRPr lang="en-GB" sz="1800" dirty="0"/>
          </a:p>
          <a:p>
            <a:r>
              <a:rPr lang="en-GB" sz="1800" dirty="0"/>
              <a:t>According to </a:t>
            </a:r>
            <a:r>
              <a:rPr lang="en-GB" sz="1800" dirty="0" err="1"/>
              <a:t>Newzoo</a:t>
            </a:r>
            <a:r>
              <a:rPr lang="en-GB" sz="1800" dirty="0"/>
              <a:t> (2025) 46% of traffic for Steam games now comes from external sources – Content creators, social media…</a:t>
            </a:r>
          </a:p>
        </p:txBody>
      </p:sp>
    </p:spTree>
    <p:extLst>
      <p:ext uri="{BB962C8B-B14F-4D97-AF65-F5344CB8AC3E}">
        <p14:creationId xmlns:p14="http://schemas.microsoft.com/office/powerpoint/2010/main" val="2776858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9B90-A9F3-BB51-8313-919FD7DE4BFF}"/>
              </a:ext>
            </a:extLst>
          </p:cNvPr>
          <p:cNvSpPr>
            <a:spLocks noGrp="1"/>
          </p:cNvSpPr>
          <p:nvPr>
            <p:ph type="title"/>
          </p:nvPr>
        </p:nvSpPr>
        <p:spPr/>
        <p:txBody>
          <a:bodyPr/>
          <a:lstStyle/>
          <a:p>
            <a:r>
              <a:rPr lang="en-GB" dirty="0"/>
              <a:t>4. Marketing</a:t>
            </a:r>
          </a:p>
        </p:txBody>
      </p:sp>
      <p:sp>
        <p:nvSpPr>
          <p:cNvPr id="3" name="Content Placeholder 2">
            <a:extLst>
              <a:ext uri="{FF2B5EF4-FFF2-40B4-BE49-F238E27FC236}">
                <a16:creationId xmlns:a16="http://schemas.microsoft.com/office/drawing/2014/main" id="{40D1C432-745C-B4E0-7C16-CAA63E264114}"/>
              </a:ext>
            </a:extLst>
          </p:cNvPr>
          <p:cNvSpPr>
            <a:spLocks noGrp="1"/>
          </p:cNvSpPr>
          <p:nvPr>
            <p:ph idx="1"/>
          </p:nvPr>
        </p:nvSpPr>
        <p:spPr/>
        <p:txBody>
          <a:bodyPr/>
          <a:lstStyle/>
          <a:p>
            <a:r>
              <a:rPr lang="en-GB" sz="1800" b="1" dirty="0"/>
              <a:t>Analytics </a:t>
            </a:r>
            <a:r>
              <a:rPr lang="en-GB" sz="1800" dirty="0"/>
              <a:t>are important as they can guide game design. For mobile and F2P games, understanding your player-base is crucial for monetisation and generating revenue.</a:t>
            </a:r>
          </a:p>
          <a:p>
            <a:endParaRPr lang="en-GB" sz="1800" b="1" dirty="0"/>
          </a:p>
          <a:p>
            <a:r>
              <a:rPr lang="en-GB" sz="1800" dirty="0"/>
              <a:t>Three primary areas of data collection are:</a:t>
            </a:r>
          </a:p>
          <a:p>
            <a:pPr lvl="1"/>
            <a:endParaRPr lang="en-GB" dirty="0"/>
          </a:p>
          <a:p>
            <a:pPr lvl="1"/>
            <a:r>
              <a:rPr lang="en-GB" sz="1800" dirty="0"/>
              <a:t>The User (Player / Customer): How does the player interact with the game (where do they go? What do they do?), their performance, interactions with other users.</a:t>
            </a:r>
          </a:p>
          <a:p>
            <a:pPr lvl="1"/>
            <a:endParaRPr lang="en-GB" sz="1800" dirty="0"/>
          </a:p>
          <a:p>
            <a:pPr lvl="1"/>
            <a:r>
              <a:rPr lang="en-GB" sz="1800" dirty="0"/>
              <a:t>Performance: Technical information relating to the game’s performance, such as FPS, server load, latency, hardware considerations such as GPU)</a:t>
            </a:r>
          </a:p>
          <a:p>
            <a:pPr lvl="1"/>
            <a:endParaRPr lang="en-GB" sz="1800" dirty="0"/>
          </a:p>
          <a:p>
            <a:pPr lvl="1"/>
            <a:r>
              <a:rPr lang="en-GB" sz="1800" dirty="0"/>
              <a:t>Process: For the publisher and developer – Monitoring task size / allocation, sprints (depending on the methodology employed)</a:t>
            </a:r>
          </a:p>
        </p:txBody>
      </p:sp>
    </p:spTree>
    <p:extLst>
      <p:ext uri="{BB962C8B-B14F-4D97-AF65-F5344CB8AC3E}">
        <p14:creationId xmlns:p14="http://schemas.microsoft.com/office/powerpoint/2010/main" val="2417131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D505A-127A-D6DE-37BD-C17A6943997B}"/>
              </a:ext>
            </a:extLst>
          </p:cNvPr>
          <p:cNvSpPr>
            <a:spLocks noGrp="1"/>
          </p:cNvSpPr>
          <p:nvPr>
            <p:ph type="title"/>
          </p:nvPr>
        </p:nvSpPr>
        <p:spPr>
          <a:xfrm>
            <a:off x="52599" y="97104"/>
            <a:ext cx="10515600" cy="400008"/>
          </a:xfrm>
        </p:spPr>
        <p:txBody>
          <a:bodyPr>
            <a:normAutofit fontScale="90000"/>
          </a:bodyPr>
          <a:lstStyle/>
          <a:p>
            <a:r>
              <a:rPr lang="en-GB" sz="2800" dirty="0"/>
              <a:t>References</a:t>
            </a:r>
          </a:p>
        </p:txBody>
      </p:sp>
      <p:sp>
        <p:nvSpPr>
          <p:cNvPr id="3" name="Content Placeholder 2">
            <a:extLst>
              <a:ext uri="{FF2B5EF4-FFF2-40B4-BE49-F238E27FC236}">
                <a16:creationId xmlns:a16="http://schemas.microsoft.com/office/drawing/2014/main" id="{E66702AE-8D35-016F-496C-2F0AF2D77EEC}"/>
              </a:ext>
            </a:extLst>
          </p:cNvPr>
          <p:cNvSpPr>
            <a:spLocks noGrp="1"/>
          </p:cNvSpPr>
          <p:nvPr>
            <p:ph idx="1"/>
          </p:nvPr>
        </p:nvSpPr>
        <p:spPr>
          <a:xfrm>
            <a:off x="55296" y="761272"/>
            <a:ext cx="12081408" cy="6263784"/>
          </a:xfrm>
        </p:spPr>
        <p:txBody>
          <a:bodyPr>
            <a:normAutofit/>
          </a:bodyPr>
          <a:lstStyle/>
          <a:p>
            <a:pPr marL="0" indent="0">
              <a:buNone/>
            </a:pPr>
            <a:r>
              <a:rPr lang="en-GB" sz="1200" dirty="0"/>
              <a:t>Britannica, (2024) </a:t>
            </a:r>
            <a:r>
              <a:rPr lang="en-GB" sz="1200" i="1" dirty="0"/>
              <a:t>Pong: electronic game.</a:t>
            </a:r>
            <a:r>
              <a:rPr lang="en-GB" sz="1200" dirty="0"/>
              <a:t> [Online] Available at: </a:t>
            </a:r>
            <a:r>
              <a:rPr lang="en-GB" sz="1200" dirty="0">
                <a:hlinkClick r:id="rId2"/>
              </a:rPr>
              <a:t>https://www.britannica.com/topic/Pong</a:t>
            </a:r>
            <a:r>
              <a:rPr lang="en-GB" sz="1200" dirty="0"/>
              <a:t> [Accessed 21 September 2024]</a:t>
            </a:r>
          </a:p>
          <a:p>
            <a:pPr marL="0" indent="0">
              <a:buNone/>
            </a:pPr>
            <a:r>
              <a:rPr lang="en-GB" sz="1200" dirty="0"/>
              <a:t>Carpenter, N. (2019) </a:t>
            </a:r>
            <a:r>
              <a:rPr lang="en-GB" sz="1200" i="1" dirty="0"/>
              <a:t>Epic Games suing Fortnite tester who leaked Chapter 2 </a:t>
            </a:r>
            <a:r>
              <a:rPr lang="en-GB" sz="1200" dirty="0"/>
              <a:t>[Online] Available at: </a:t>
            </a:r>
            <a:r>
              <a:rPr lang="en-GB" sz="1200" dirty="0">
                <a:hlinkClick r:id="rId3"/>
              </a:rPr>
              <a:t>https://www.polygon.com/fortnite/2019/10/25/20932658/epic-games-fortnite-lawsuit-chapter-2-leak</a:t>
            </a:r>
            <a:r>
              <a:rPr lang="en-GB" sz="1200" dirty="0"/>
              <a:t> [Accessed 22 September 2024]</a:t>
            </a:r>
            <a:endParaRPr lang="en-GB" sz="1200" i="1" dirty="0"/>
          </a:p>
          <a:p>
            <a:pPr marL="0" indent="0">
              <a:buNone/>
            </a:pPr>
            <a:r>
              <a:rPr lang="en-GB" sz="1200" dirty="0"/>
              <a:t>Clement, J. (2024) </a:t>
            </a:r>
            <a:r>
              <a:rPr lang="en-GB" sz="1200" i="1" dirty="0"/>
              <a:t>Consumer spending on boxed software video games in the United Kingdom (UK) from 2013 to 2023 </a:t>
            </a:r>
            <a:r>
              <a:rPr lang="en-GB" sz="1100" dirty="0"/>
              <a:t>[Online]. Available at:</a:t>
            </a:r>
            <a:r>
              <a:rPr lang="en-GB" sz="1000" i="1" dirty="0"/>
              <a:t> </a:t>
            </a:r>
            <a:r>
              <a:rPr lang="en-GB" sz="1200" dirty="0">
                <a:hlinkClick r:id="rId4"/>
              </a:rPr>
              <a:t>https://www.statista.com/statistics/513292/consumer-spending-on-boxed-software-united-kingdom-uk/</a:t>
            </a:r>
            <a:r>
              <a:rPr lang="en-GB" sz="1200" dirty="0"/>
              <a:t> [Accessed 21 September 2024]</a:t>
            </a:r>
          </a:p>
          <a:p>
            <a:pPr marL="0" indent="0">
              <a:buNone/>
            </a:pPr>
            <a:r>
              <a:rPr lang="en-GB" sz="1200" dirty="0" err="1"/>
              <a:t>Dalakov</a:t>
            </a:r>
            <a:r>
              <a:rPr lang="en-GB" sz="1200" dirty="0"/>
              <a:t>, G (N.D.) </a:t>
            </a:r>
            <a:r>
              <a:rPr lang="en-GB" sz="1200" i="1" dirty="0"/>
              <a:t>Goldsmith and Mann </a:t>
            </a:r>
            <a:r>
              <a:rPr lang="en-GB" sz="1200" dirty="0"/>
              <a:t>[Online]</a:t>
            </a:r>
            <a:r>
              <a:rPr lang="en-GB" sz="1200" i="1" dirty="0"/>
              <a:t>. </a:t>
            </a:r>
            <a:r>
              <a:rPr lang="en-GB" sz="1200" dirty="0"/>
              <a:t>Available at: </a:t>
            </a:r>
            <a:r>
              <a:rPr lang="en-GB" sz="1200" dirty="0">
                <a:hlinkClick r:id="rId5"/>
              </a:rPr>
              <a:t>http://www.computer-timeline.com/timeline/goldsmith-and-mann/</a:t>
            </a:r>
            <a:r>
              <a:rPr lang="en-GB" sz="1200" dirty="0"/>
              <a:t> [Accessed 21 September 2024] </a:t>
            </a:r>
          </a:p>
          <a:p>
            <a:pPr marL="0" indent="0">
              <a:buNone/>
            </a:pPr>
            <a:r>
              <a:rPr lang="en-GB" sz="1200" dirty="0"/>
              <a:t>McEvoy, S. (2024) </a:t>
            </a:r>
            <a:r>
              <a:rPr lang="en-GB" sz="1200" i="1" dirty="0"/>
              <a:t>TIGA: UK games studios “cautiously optimistic” about the industry in 2024 </a:t>
            </a:r>
            <a:r>
              <a:rPr lang="en-GB" sz="1200" dirty="0"/>
              <a:t>[Online]. Available at: </a:t>
            </a:r>
            <a:r>
              <a:rPr lang="en-GB" sz="1200" dirty="0">
                <a:hlinkClick r:id="rId6"/>
              </a:rPr>
              <a:t>https://www.gamesindustry.biz/tiga-uk-games-studios-cautiously-optimistic-about-the-industry-in-2024</a:t>
            </a:r>
            <a:r>
              <a:rPr lang="en-GB" sz="1200" dirty="0"/>
              <a:t> [Accessed 18th September 2024]</a:t>
            </a:r>
          </a:p>
          <a:p>
            <a:pPr marL="0" indent="0">
              <a:buNone/>
            </a:pPr>
            <a:r>
              <a:rPr lang="en-GB" sz="1200" dirty="0" err="1"/>
              <a:t>Newzoo</a:t>
            </a:r>
            <a:r>
              <a:rPr lang="en-GB" sz="1200" dirty="0"/>
              <a:t> (2025) ‘2025 Global Games Market Report’, </a:t>
            </a:r>
            <a:r>
              <a:rPr lang="en-GB" sz="1200" dirty="0" err="1"/>
              <a:t>Newzoo</a:t>
            </a:r>
            <a:r>
              <a:rPr lang="en-GB" sz="1200" dirty="0"/>
              <a:t> (Accessed 13 January 2026). </a:t>
            </a:r>
          </a:p>
          <a:p>
            <a:pPr marL="0" indent="0">
              <a:buNone/>
            </a:pPr>
            <a:r>
              <a:rPr lang="en-GB" sz="1200" dirty="0"/>
              <a:t>Norris, R (2026) </a:t>
            </a:r>
            <a:r>
              <a:rPr lang="en-GB" sz="1200" i="1" dirty="0"/>
              <a:t>Phasmophobia developer announces new indie publishing label: 'We’re now in the place where we want to support studios…and provide the support I'd have appreciated at the start of my journey’ </a:t>
            </a:r>
            <a:r>
              <a:rPr lang="en-GB" sz="1200" dirty="0"/>
              <a:t>[Online] Available at: </a:t>
            </a:r>
            <a:r>
              <a:rPr lang="en-GB" sz="1200" dirty="0">
                <a:hlinkClick r:id="rId7"/>
              </a:rPr>
              <a:t>https://www.pcgamer.com/games/phasmophobia-developer-announces-new-indie-publishing-label-were-now-in-the-place-where-we-want-to-support-studios-and-provide-the-support-id-have-appreciated-at-the-start-of-my-journey/</a:t>
            </a:r>
            <a:r>
              <a:rPr lang="en-GB" sz="1200" dirty="0"/>
              <a:t> [Accessed 14</a:t>
            </a:r>
            <a:r>
              <a:rPr lang="en-GB" sz="1200" baseline="30000" dirty="0"/>
              <a:t>th</a:t>
            </a:r>
            <a:r>
              <a:rPr lang="en-GB" sz="1200" dirty="0"/>
              <a:t> January 2026]</a:t>
            </a:r>
            <a:endParaRPr lang="en-GB" sz="1200" i="1" dirty="0"/>
          </a:p>
          <a:p>
            <a:pPr marL="0" indent="0">
              <a:buNone/>
            </a:pPr>
            <a:r>
              <a:rPr lang="en-GB" sz="1200" dirty="0"/>
              <a:t>Stilphen, S. (N.D.) </a:t>
            </a:r>
            <a:r>
              <a:rPr lang="en-GB" sz="1200" i="1" dirty="0"/>
              <a:t>The Atari Compendium: The Great Market Crash </a:t>
            </a:r>
            <a:r>
              <a:rPr lang="en-GB" sz="1200" dirty="0"/>
              <a:t>[Online] Available at: </a:t>
            </a:r>
            <a:r>
              <a:rPr lang="en-GB" sz="1200" dirty="0">
                <a:hlinkClick r:id="rId8"/>
              </a:rPr>
              <a:t>https://www.ataricompendium.com/archives/articles/crash/crash.html</a:t>
            </a:r>
            <a:r>
              <a:rPr lang="en-GB" sz="1200" dirty="0"/>
              <a:t> [Accessed 18th September 2024]</a:t>
            </a:r>
          </a:p>
          <a:p>
            <a:pPr marL="0" indent="0">
              <a:buNone/>
            </a:pPr>
            <a:r>
              <a:rPr lang="en-GB" sz="1200" dirty="0" err="1"/>
              <a:t>Ukie</a:t>
            </a:r>
            <a:r>
              <a:rPr lang="en-GB" sz="1200" dirty="0"/>
              <a:t> (2024) </a:t>
            </a:r>
            <a:r>
              <a:rPr lang="en-GB" sz="1200" i="1" dirty="0"/>
              <a:t>2023 Video Game Industry Valuation </a:t>
            </a:r>
            <a:r>
              <a:rPr lang="en-GB" sz="1200" dirty="0"/>
              <a:t>[Online]</a:t>
            </a:r>
            <a:r>
              <a:rPr lang="en-GB" sz="1200" i="1" dirty="0"/>
              <a:t>. </a:t>
            </a:r>
            <a:r>
              <a:rPr lang="en-GB" sz="1200" dirty="0"/>
              <a:t>Available at: </a:t>
            </a:r>
            <a:r>
              <a:rPr lang="en-GB" sz="1200" dirty="0">
                <a:hlinkClick r:id="rId9"/>
              </a:rPr>
              <a:t>https://ukie.org.uk/news/2024/04/2023VideoGameIndustryValuation</a:t>
            </a:r>
            <a:r>
              <a:rPr lang="en-GB" sz="1200" dirty="0"/>
              <a:t> [Accessed 18th September 2024]</a:t>
            </a:r>
            <a:r>
              <a:rPr lang="en-GB" sz="1200" i="1" dirty="0"/>
              <a:t> </a:t>
            </a:r>
          </a:p>
          <a:p>
            <a:pPr marL="0" indent="0">
              <a:buNone/>
            </a:pPr>
            <a:r>
              <a:rPr lang="en-GB" sz="1200" dirty="0" err="1"/>
              <a:t>Wardrip-Fruin</a:t>
            </a:r>
            <a:r>
              <a:rPr lang="en-GB" sz="1200" dirty="0"/>
              <a:t>, N. (2021) </a:t>
            </a:r>
            <a:r>
              <a:rPr lang="en-GB" sz="1200" i="1" dirty="0"/>
              <a:t>Before Pong, There Was Computer Space </a:t>
            </a:r>
            <a:r>
              <a:rPr lang="en-GB" sz="1200" dirty="0"/>
              <a:t>[Online]. Available at: </a:t>
            </a:r>
            <a:r>
              <a:rPr lang="en-GB" sz="1200" dirty="0">
                <a:hlinkClick r:id="rId10"/>
              </a:rPr>
              <a:t>https://thereader.mitpress.mit.edu/before-pong-there-was-computer-space/</a:t>
            </a:r>
            <a:r>
              <a:rPr lang="en-GB" sz="1200" dirty="0"/>
              <a:t> [Accessed 21 September </a:t>
            </a:r>
            <a:r>
              <a:rPr lang="en-GB" sz="1200"/>
              <a:t>2024]</a:t>
            </a:r>
            <a:endParaRPr lang="en-GB" sz="1200" dirty="0"/>
          </a:p>
        </p:txBody>
      </p:sp>
    </p:spTree>
    <p:extLst>
      <p:ext uri="{BB962C8B-B14F-4D97-AF65-F5344CB8AC3E}">
        <p14:creationId xmlns:p14="http://schemas.microsoft.com/office/powerpoint/2010/main" val="1854590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64D7-8425-3582-4176-034D7CC34CB5}"/>
              </a:ext>
            </a:extLst>
          </p:cNvPr>
          <p:cNvSpPr>
            <a:spLocks noGrp="1"/>
          </p:cNvSpPr>
          <p:nvPr>
            <p:ph type="title"/>
          </p:nvPr>
        </p:nvSpPr>
        <p:spPr/>
        <p:txBody>
          <a:bodyPr/>
          <a:lstStyle/>
          <a:p>
            <a:pPr algn="ctr"/>
            <a:r>
              <a:rPr lang="en-GB" dirty="0"/>
              <a:t>Trends in the Games Industry</a:t>
            </a:r>
          </a:p>
        </p:txBody>
      </p:sp>
      <p:sp>
        <p:nvSpPr>
          <p:cNvPr id="3" name="Content Placeholder 2">
            <a:extLst>
              <a:ext uri="{FF2B5EF4-FFF2-40B4-BE49-F238E27FC236}">
                <a16:creationId xmlns:a16="http://schemas.microsoft.com/office/drawing/2014/main" id="{35E42001-D410-A7EE-4445-B22A23195337}"/>
              </a:ext>
            </a:extLst>
          </p:cNvPr>
          <p:cNvSpPr>
            <a:spLocks noGrp="1"/>
          </p:cNvSpPr>
          <p:nvPr>
            <p:ph idx="1"/>
          </p:nvPr>
        </p:nvSpPr>
        <p:spPr>
          <a:xfrm>
            <a:off x="838200" y="1583224"/>
            <a:ext cx="10515600" cy="1647656"/>
          </a:xfrm>
        </p:spPr>
        <p:txBody>
          <a:bodyPr>
            <a:normAutofit fontScale="92500"/>
          </a:bodyPr>
          <a:lstStyle/>
          <a:p>
            <a:r>
              <a:rPr lang="en-GB" sz="1800" dirty="0"/>
              <a:t>Some context – When this module first ran in 2017, the Games Industry was worth over 100Bn USD…</a:t>
            </a:r>
          </a:p>
          <a:p>
            <a:pPr marL="0" indent="0">
              <a:buNone/>
            </a:pPr>
            <a:endParaRPr lang="en-GB" sz="1800" dirty="0"/>
          </a:p>
          <a:p>
            <a:r>
              <a:rPr lang="en-GB" sz="1800" dirty="0"/>
              <a:t>In 2024 that figure has increased to 187.7Bn USD, with a prediction that it will continue to increase year on year. With the release of a new Nintendo device, and </a:t>
            </a:r>
            <a:r>
              <a:rPr lang="en-GB" sz="1800" i="1" dirty="0"/>
              <a:t>Grand Theft Auto VI </a:t>
            </a:r>
            <a:r>
              <a:rPr lang="en-GB" sz="1800" dirty="0"/>
              <a:t>sometime in the next year (what a difference a year makes!); </a:t>
            </a:r>
            <a:r>
              <a:rPr lang="en-GB" sz="1800" dirty="0" err="1"/>
              <a:t>Newzoo</a:t>
            </a:r>
            <a:r>
              <a:rPr lang="en-GB" sz="1800" dirty="0"/>
              <a:t> are forecasting that the industry will be worth 213.3Bn USD by 2027.</a:t>
            </a:r>
          </a:p>
        </p:txBody>
      </p:sp>
      <p:grpSp>
        <p:nvGrpSpPr>
          <p:cNvPr id="12" name="Group 11">
            <a:extLst>
              <a:ext uri="{FF2B5EF4-FFF2-40B4-BE49-F238E27FC236}">
                <a16:creationId xmlns:a16="http://schemas.microsoft.com/office/drawing/2014/main" id="{76143E1E-4179-754A-B466-A7AA8DB4054C}"/>
              </a:ext>
            </a:extLst>
          </p:cNvPr>
          <p:cNvGrpSpPr/>
          <p:nvPr/>
        </p:nvGrpSpPr>
        <p:grpSpPr>
          <a:xfrm>
            <a:off x="463528" y="3319251"/>
            <a:ext cx="11264944" cy="3132002"/>
            <a:chOff x="529017" y="2782802"/>
            <a:chExt cx="11264944" cy="3132002"/>
          </a:xfrm>
        </p:grpSpPr>
        <p:sp>
          <p:nvSpPr>
            <p:cNvPr id="7" name="TextBox 6">
              <a:extLst>
                <a:ext uri="{FF2B5EF4-FFF2-40B4-BE49-F238E27FC236}">
                  <a16:creationId xmlns:a16="http://schemas.microsoft.com/office/drawing/2014/main" id="{EA73D4E9-E590-754C-403B-0420494A2C42}"/>
                </a:ext>
              </a:extLst>
            </p:cNvPr>
            <p:cNvSpPr txBox="1"/>
            <p:nvPr/>
          </p:nvSpPr>
          <p:spPr>
            <a:xfrm>
              <a:off x="6769376" y="5699360"/>
              <a:ext cx="5024585" cy="215444"/>
            </a:xfrm>
            <a:prstGeom prst="rect">
              <a:avLst/>
            </a:prstGeom>
            <a:noFill/>
          </p:spPr>
          <p:txBody>
            <a:bodyPr wrap="square">
              <a:spAutoFit/>
            </a:bodyPr>
            <a:lstStyle/>
            <a:p>
              <a:r>
                <a:rPr lang="en-GB" sz="800" dirty="0"/>
                <a:t>Source - </a:t>
              </a:r>
              <a:r>
                <a:rPr lang="en-GB" sz="800" dirty="0">
                  <a:hlinkClick r:id="rId2"/>
                </a:rPr>
                <a:t>https://newzoo.com/resources/blog/global-games-market-revenue-estimates-and-forecasts-in-2024</a:t>
              </a:r>
              <a:endParaRPr lang="en-GB" sz="800" dirty="0"/>
            </a:p>
          </p:txBody>
        </p:sp>
        <p:grpSp>
          <p:nvGrpSpPr>
            <p:cNvPr id="11" name="Group 10">
              <a:extLst>
                <a:ext uri="{FF2B5EF4-FFF2-40B4-BE49-F238E27FC236}">
                  <a16:creationId xmlns:a16="http://schemas.microsoft.com/office/drawing/2014/main" id="{A0B7F6AF-7187-850F-C6B0-2E8D1208C98D}"/>
                </a:ext>
              </a:extLst>
            </p:cNvPr>
            <p:cNvGrpSpPr/>
            <p:nvPr/>
          </p:nvGrpSpPr>
          <p:grpSpPr>
            <a:xfrm>
              <a:off x="529017" y="2782802"/>
              <a:ext cx="11133966" cy="2947437"/>
              <a:chOff x="838200" y="2827506"/>
              <a:chExt cx="11133966" cy="2947437"/>
            </a:xfrm>
          </p:grpSpPr>
          <p:sp>
            <p:nvSpPr>
              <p:cNvPr id="10" name="Rectangle 9">
                <a:extLst>
                  <a:ext uri="{FF2B5EF4-FFF2-40B4-BE49-F238E27FC236}">
                    <a16:creationId xmlns:a16="http://schemas.microsoft.com/office/drawing/2014/main" id="{58DC75AB-B792-2BA2-B568-B4B50B74DBB9}"/>
                  </a:ext>
                </a:extLst>
              </p:cNvPr>
              <p:cNvSpPr/>
              <p:nvPr/>
            </p:nvSpPr>
            <p:spPr>
              <a:xfrm>
                <a:off x="838200" y="2827506"/>
                <a:ext cx="11133966" cy="29474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pie chart with numbers and symbols&#10;&#10;Description automatically generated">
                <a:extLst>
                  <a:ext uri="{FF2B5EF4-FFF2-40B4-BE49-F238E27FC236}">
                    <a16:creationId xmlns:a16="http://schemas.microsoft.com/office/drawing/2014/main" id="{F8B265FF-88E3-9C53-B654-45A8806E8133}"/>
                  </a:ext>
                </a:extLst>
              </p:cNvPr>
              <p:cNvPicPr>
                <a:picLocks noChangeAspect="1"/>
              </p:cNvPicPr>
              <p:nvPr/>
            </p:nvPicPr>
            <p:blipFill rotWithShape="1">
              <a:blip r:embed="rId3">
                <a:extLst>
                  <a:ext uri="{28A0092B-C50C-407E-A947-70E740481C1C}">
                    <a14:useLocalDpi xmlns:a14="http://schemas.microsoft.com/office/drawing/2010/main" val="0"/>
                  </a:ext>
                </a:extLst>
              </a:blip>
              <a:srcRect l="2886" t="4860" r="2657" b="7544"/>
              <a:stretch/>
            </p:blipFill>
            <p:spPr>
              <a:xfrm>
                <a:off x="897057" y="2878717"/>
                <a:ext cx="5454033" cy="2845013"/>
              </a:xfrm>
              <a:prstGeom prst="rect">
                <a:avLst/>
              </a:prstGeom>
            </p:spPr>
          </p:pic>
          <p:pic>
            <p:nvPicPr>
              <p:cNvPr id="9" name="Picture 8" descr="A screenshot of a graph&#10;&#10;Description automatically generated">
                <a:extLst>
                  <a:ext uri="{FF2B5EF4-FFF2-40B4-BE49-F238E27FC236}">
                    <a16:creationId xmlns:a16="http://schemas.microsoft.com/office/drawing/2014/main" id="{DFFEE848-50FB-5FE2-C956-9E41EBB5FA2B}"/>
                  </a:ext>
                </a:extLst>
              </p:cNvPr>
              <p:cNvPicPr>
                <a:picLocks noChangeAspect="1"/>
              </p:cNvPicPr>
              <p:nvPr/>
            </p:nvPicPr>
            <p:blipFill rotWithShape="1">
              <a:blip r:embed="rId4">
                <a:extLst>
                  <a:ext uri="{28A0092B-C50C-407E-A947-70E740481C1C}">
                    <a14:useLocalDpi xmlns:a14="http://schemas.microsoft.com/office/drawing/2010/main" val="0"/>
                  </a:ext>
                </a:extLst>
              </a:blip>
              <a:srcRect l="3188" t="4759" r="2296" b="7261"/>
              <a:stretch/>
            </p:blipFill>
            <p:spPr>
              <a:xfrm>
                <a:off x="6470906" y="2881756"/>
                <a:ext cx="5454033" cy="2845013"/>
              </a:xfrm>
              <a:prstGeom prst="rect">
                <a:avLst/>
              </a:prstGeom>
            </p:spPr>
          </p:pic>
        </p:grpSp>
      </p:grpSp>
    </p:spTree>
    <p:extLst>
      <p:ext uri="{BB962C8B-B14F-4D97-AF65-F5344CB8AC3E}">
        <p14:creationId xmlns:p14="http://schemas.microsoft.com/office/powerpoint/2010/main" val="1776878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665DB-CE7E-566C-01E7-9F0EDBB287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78E8D-9CE7-C861-6542-1865DF6613F9}"/>
              </a:ext>
            </a:extLst>
          </p:cNvPr>
          <p:cNvSpPr>
            <a:spLocks noGrp="1"/>
          </p:cNvSpPr>
          <p:nvPr>
            <p:ph type="title"/>
          </p:nvPr>
        </p:nvSpPr>
        <p:spPr/>
        <p:txBody>
          <a:bodyPr/>
          <a:lstStyle/>
          <a:p>
            <a:pPr algn="ctr"/>
            <a:r>
              <a:rPr lang="en-GB" dirty="0"/>
              <a:t>Trends in the Games Industry</a:t>
            </a:r>
          </a:p>
        </p:txBody>
      </p:sp>
      <p:sp>
        <p:nvSpPr>
          <p:cNvPr id="3" name="Content Placeholder 2">
            <a:extLst>
              <a:ext uri="{FF2B5EF4-FFF2-40B4-BE49-F238E27FC236}">
                <a16:creationId xmlns:a16="http://schemas.microsoft.com/office/drawing/2014/main" id="{4DD9F3A9-323B-4A48-62A7-088183E79107}"/>
              </a:ext>
            </a:extLst>
          </p:cNvPr>
          <p:cNvSpPr>
            <a:spLocks noGrp="1"/>
          </p:cNvSpPr>
          <p:nvPr>
            <p:ph idx="1"/>
          </p:nvPr>
        </p:nvSpPr>
        <p:spPr>
          <a:xfrm>
            <a:off x="838200" y="1446784"/>
            <a:ext cx="5844989" cy="5188811"/>
          </a:xfrm>
        </p:spPr>
        <p:txBody>
          <a:bodyPr>
            <a:normAutofit/>
          </a:bodyPr>
          <a:lstStyle/>
          <a:p>
            <a:r>
              <a:rPr lang="en-GB" sz="1800" dirty="0"/>
              <a:t>So how are things looking now?</a:t>
            </a:r>
          </a:p>
          <a:p>
            <a:pPr marL="0" indent="0">
              <a:buNone/>
            </a:pPr>
            <a:endParaRPr lang="en-GB" sz="1800" dirty="0"/>
          </a:p>
          <a:p>
            <a:r>
              <a:rPr lang="en-GB" sz="1800" dirty="0"/>
              <a:t>In 2025 we saw an increase to 188.8Bn USD, aided by the release of the Nintendo Switch 2 (particularly in Eastern Asia and France). An improvement in the Mobile market, compared to PC and Console, which were still being supported by legacy titles </a:t>
            </a:r>
            <a:r>
              <a:rPr lang="en-GB" sz="1800" i="1" dirty="0"/>
              <a:t>The Sims 4 </a:t>
            </a:r>
            <a:r>
              <a:rPr lang="en-GB" sz="1800" dirty="0"/>
              <a:t>and </a:t>
            </a:r>
            <a:r>
              <a:rPr lang="en-GB" sz="1800" i="1" dirty="0"/>
              <a:t>Counter-Strike 2</a:t>
            </a:r>
            <a:r>
              <a:rPr lang="en-GB" sz="1800" dirty="0"/>
              <a:t>. An expanding Steam user-base in China is expected to boost the PC market (</a:t>
            </a:r>
            <a:r>
              <a:rPr lang="en-GB" sz="1800" dirty="0" err="1"/>
              <a:t>Newzoo</a:t>
            </a:r>
            <a:r>
              <a:rPr lang="en-GB" sz="1800" dirty="0"/>
              <a:t>, 2025).</a:t>
            </a:r>
          </a:p>
          <a:p>
            <a:r>
              <a:rPr lang="en-GB" sz="1800" dirty="0"/>
              <a:t>The revenue increased from last year everywhere except from Europe and Latin America. </a:t>
            </a:r>
          </a:p>
          <a:p>
            <a:r>
              <a:rPr lang="en-GB" sz="1800" dirty="0"/>
              <a:t>The </a:t>
            </a:r>
            <a:r>
              <a:rPr lang="en-GB" sz="1800" dirty="0" err="1"/>
              <a:t>Newzoo</a:t>
            </a:r>
            <a:r>
              <a:rPr lang="en-GB" sz="1800" dirty="0"/>
              <a:t> report does not mention GTA VI, but </a:t>
            </a:r>
            <a:r>
              <a:rPr lang="en-GB" sz="1800" i="1" dirty="0"/>
              <a:t>if</a:t>
            </a:r>
            <a:r>
              <a:rPr lang="en-GB" sz="1800" dirty="0"/>
              <a:t> released this year, that could see a massive boost to the overall revenue and the console market.</a:t>
            </a:r>
          </a:p>
          <a:p>
            <a:endParaRPr lang="en-GB" sz="1800" dirty="0"/>
          </a:p>
        </p:txBody>
      </p:sp>
      <p:grpSp>
        <p:nvGrpSpPr>
          <p:cNvPr id="17" name="Group 16">
            <a:extLst>
              <a:ext uri="{FF2B5EF4-FFF2-40B4-BE49-F238E27FC236}">
                <a16:creationId xmlns:a16="http://schemas.microsoft.com/office/drawing/2014/main" id="{AA879C01-86C8-7030-B49A-57325B1C4047}"/>
              </a:ext>
            </a:extLst>
          </p:cNvPr>
          <p:cNvGrpSpPr/>
          <p:nvPr/>
        </p:nvGrpSpPr>
        <p:grpSpPr>
          <a:xfrm>
            <a:off x="6683188" y="1446784"/>
            <a:ext cx="4402416" cy="5188811"/>
            <a:chOff x="6951384" y="1446784"/>
            <a:chExt cx="4402416" cy="5188811"/>
          </a:xfrm>
        </p:grpSpPr>
        <p:sp>
          <p:nvSpPr>
            <p:cNvPr id="16" name="Rectangle 15">
              <a:extLst>
                <a:ext uri="{FF2B5EF4-FFF2-40B4-BE49-F238E27FC236}">
                  <a16:creationId xmlns:a16="http://schemas.microsoft.com/office/drawing/2014/main" id="{55A42C4E-7E49-1F65-1217-746E9C563255}"/>
                </a:ext>
              </a:extLst>
            </p:cNvPr>
            <p:cNvSpPr/>
            <p:nvPr/>
          </p:nvSpPr>
          <p:spPr>
            <a:xfrm>
              <a:off x="6951384" y="1446784"/>
              <a:ext cx="4269320" cy="50068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289ADB78-9BC6-0697-1D3D-F3B4CDEC40F9}"/>
                </a:ext>
              </a:extLst>
            </p:cNvPr>
            <p:cNvPicPr>
              <a:picLocks noChangeAspect="1"/>
            </p:cNvPicPr>
            <p:nvPr/>
          </p:nvPicPr>
          <p:blipFill>
            <a:blip r:embed="rId2"/>
            <a:stretch>
              <a:fillRect/>
            </a:stretch>
          </p:blipFill>
          <p:spPr>
            <a:xfrm>
              <a:off x="6996208" y="3978509"/>
              <a:ext cx="4182780" cy="2441642"/>
            </a:xfrm>
            <a:prstGeom prst="rect">
              <a:avLst/>
            </a:prstGeom>
          </p:spPr>
        </p:pic>
        <p:pic>
          <p:nvPicPr>
            <p:cNvPr id="14" name="Picture 13">
              <a:extLst>
                <a:ext uri="{FF2B5EF4-FFF2-40B4-BE49-F238E27FC236}">
                  <a16:creationId xmlns:a16="http://schemas.microsoft.com/office/drawing/2014/main" id="{E9F96A10-1E85-3583-2A95-E82F6C55C67D}"/>
                </a:ext>
              </a:extLst>
            </p:cNvPr>
            <p:cNvPicPr>
              <a:picLocks noChangeAspect="1"/>
            </p:cNvPicPr>
            <p:nvPr/>
          </p:nvPicPr>
          <p:blipFill>
            <a:blip r:embed="rId3"/>
            <a:srcRect l="5603" r="4494"/>
            <a:stretch>
              <a:fillRect/>
            </a:stretch>
          </p:blipFill>
          <p:spPr>
            <a:xfrm>
              <a:off x="6996208" y="1495286"/>
              <a:ext cx="4182781" cy="2441642"/>
            </a:xfrm>
            <a:prstGeom prst="rect">
              <a:avLst/>
            </a:prstGeom>
          </p:spPr>
        </p:pic>
        <p:sp>
          <p:nvSpPr>
            <p:cNvPr id="15" name="TextBox 14">
              <a:extLst>
                <a:ext uri="{FF2B5EF4-FFF2-40B4-BE49-F238E27FC236}">
                  <a16:creationId xmlns:a16="http://schemas.microsoft.com/office/drawing/2014/main" id="{EE263CB6-F330-54D8-5433-862C9F15A93F}"/>
                </a:ext>
              </a:extLst>
            </p:cNvPr>
            <p:cNvSpPr txBox="1"/>
            <p:nvPr/>
          </p:nvSpPr>
          <p:spPr>
            <a:xfrm>
              <a:off x="10013577" y="6420151"/>
              <a:ext cx="1340223" cy="215444"/>
            </a:xfrm>
            <a:prstGeom prst="rect">
              <a:avLst/>
            </a:prstGeom>
            <a:noFill/>
          </p:spPr>
          <p:txBody>
            <a:bodyPr wrap="square">
              <a:spAutoFit/>
            </a:bodyPr>
            <a:lstStyle/>
            <a:p>
              <a:r>
                <a:rPr lang="en-GB" sz="800" dirty="0"/>
                <a:t>Source – </a:t>
              </a:r>
              <a:r>
                <a:rPr lang="en-GB" sz="800" dirty="0" err="1"/>
                <a:t>Newzoo</a:t>
              </a:r>
              <a:r>
                <a:rPr lang="en-GB" sz="800" dirty="0"/>
                <a:t> (2025)</a:t>
              </a:r>
            </a:p>
          </p:txBody>
        </p:sp>
      </p:grpSp>
    </p:spTree>
    <p:extLst>
      <p:ext uri="{BB962C8B-B14F-4D97-AF65-F5344CB8AC3E}">
        <p14:creationId xmlns:p14="http://schemas.microsoft.com/office/powerpoint/2010/main" val="242001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64D7-8425-3582-4176-034D7CC34CB5}"/>
              </a:ext>
            </a:extLst>
          </p:cNvPr>
          <p:cNvSpPr>
            <a:spLocks noGrp="1"/>
          </p:cNvSpPr>
          <p:nvPr>
            <p:ph type="title"/>
          </p:nvPr>
        </p:nvSpPr>
        <p:spPr>
          <a:xfrm>
            <a:off x="838200" y="365126"/>
            <a:ext cx="10515600" cy="746096"/>
          </a:xfrm>
        </p:spPr>
        <p:txBody>
          <a:bodyPr>
            <a:normAutofit/>
          </a:bodyPr>
          <a:lstStyle/>
          <a:p>
            <a:pPr algn="ctr"/>
            <a:r>
              <a:rPr lang="en-GB" dirty="0"/>
              <a:t>Trends in the Games Industry</a:t>
            </a:r>
          </a:p>
        </p:txBody>
      </p:sp>
      <p:sp>
        <p:nvSpPr>
          <p:cNvPr id="3" name="Content Placeholder 2">
            <a:extLst>
              <a:ext uri="{FF2B5EF4-FFF2-40B4-BE49-F238E27FC236}">
                <a16:creationId xmlns:a16="http://schemas.microsoft.com/office/drawing/2014/main" id="{35E42001-D410-A7EE-4445-B22A23195337}"/>
              </a:ext>
            </a:extLst>
          </p:cNvPr>
          <p:cNvSpPr>
            <a:spLocks noGrp="1"/>
          </p:cNvSpPr>
          <p:nvPr>
            <p:ph idx="1"/>
          </p:nvPr>
        </p:nvSpPr>
        <p:spPr>
          <a:xfrm>
            <a:off x="838200" y="1179372"/>
            <a:ext cx="10515600" cy="684488"/>
          </a:xfrm>
        </p:spPr>
        <p:txBody>
          <a:bodyPr>
            <a:normAutofit/>
          </a:bodyPr>
          <a:lstStyle/>
          <a:p>
            <a:r>
              <a:rPr lang="en-GB" sz="1800" dirty="0"/>
              <a:t>This may be a little surprising, given that the industry has seen studio closures and lay-offs since the end of the pandemic… But we have been here before.</a:t>
            </a:r>
          </a:p>
        </p:txBody>
      </p:sp>
      <p:sp>
        <p:nvSpPr>
          <p:cNvPr id="4" name="Content Placeholder 2">
            <a:extLst>
              <a:ext uri="{FF2B5EF4-FFF2-40B4-BE49-F238E27FC236}">
                <a16:creationId xmlns:a16="http://schemas.microsoft.com/office/drawing/2014/main" id="{46B3B716-7598-D459-02EA-491443D1F0DC}"/>
              </a:ext>
            </a:extLst>
          </p:cNvPr>
          <p:cNvSpPr txBox="1">
            <a:spLocks/>
          </p:cNvSpPr>
          <p:nvPr/>
        </p:nvSpPr>
        <p:spPr>
          <a:xfrm>
            <a:off x="838200" y="1863860"/>
            <a:ext cx="10515600" cy="42332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In December 1982, the ‘Big Shake-Out’ saw Atari, Mattel, Coleco, Sega and others lay off staff, and smaller companies closed completely (Stilphen, N.D.). By 1984, Atari was under new management and had switched from software to home computers, with the Atari ST 520FM appearing a year later.</a:t>
            </a:r>
          </a:p>
          <a:p>
            <a:r>
              <a:rPr lang="en-GB" sz="1800" dirty="0"/>
              <a:t>Some contributing factors – </a:t>
            </a:r>
          </a:p>
          <a:p>
            <a:pPr lvl="1"/>
            <a:r>
              <a:rPr lang="en-GB" sz="1400" dirty="0"/>
              <a:t>The creation of </a:t>
            </a:r>
            <a:r>
              <a:rPr lang="en-GB" sz="1400" dirty="0">
                <a:hlinkClick r:id="rId2"/>
              </a:rPr>
              <a:t>Activision</a:t>
            </a:r>
            <a:r>
              <a:rPr lang="en-GB" sz="1400" dirty="0"/>
              <a:t> in 1979, co-founded by programmers who had left Atari following a dispute, as at the time Atari exercised a policy of not crediting the developers on games or paying royalties on sales. Atari attempted to block sales of Activision games, but they lost their legal battle in 1982. </a:t>
            </a:r>
          </a:p>
          <a:p>
            <a:pPr lvl="1"/>
            <a:r>
              <a:rPr lang="en-GB" sz="1400" dirty="0"/>
              <a:t>Flooding the market – The formation of Activision and Atari’s unsuccessful bid to stop them opened the market up for third-party development for the first time and caused a flood of games of variable quality.</a:t>
            </a:r>
          </a:p>
          <a:p>
            <a:pPr lvl="1"/>
            <a:r>
              <a:rPr lang="en-GB" sz="1400" dirty="0"/>
              <a:t>The launch of the ZX Spectrum and the Commodore 64 in Europe. They were cheaper than the consoles and Commodore ran very effective marketing to persuade parents that their child would benefit much more from a home computer than a games console.</a:t>
            </a:r>
          </a:p>
          <a:p>
            <a:pPr lvl="1"/>
            <a:endParaRPr lang="en-GB" sz="1400" dirty="0"/>
          </a:p>
        </p:txBody>
      </p:sp>
      <p:pic>
        <p:nvPicPr>
          <p:cNvPr id="8" name="Picture 7">
            <a:extLst>
              <a:ext uri="{FF2B5EF4-FFF2-40B4-BE49-F238E27FC236}">
                <a16:creationId xmlns:a16="http://schemas.microsoft.com/office/drawing/2014/main" id="{48E0C22E-687D-5456-177E-BDA6C820DD9B}"/>
              </a:ext>
            </a:extLst>
          </p:cNvPr>
          <p:cNvPicPr>
            <a:picLocks noChangeAspect="1"/>
          </p:cNvPicPr>
          <p:nvPr/>
        </p:nvPicPr>
        <p:blipFill>
          <a:blip r:embed="rId3"/>
          <a:stretch>
            <a:fillRect/>
          </a:stretch>
        </p:blipFill>
        <p:spPr>
          <a:xfrm>
            <a:off x="7719840" y="4834429"/>
            <a:ext cx="1466940" cy="1917952"/>
          </a:xfrm>
          <a:prstGeom prst="rect">
            <a:avLst/>
          </a:prstGeom>
        </p:spPr>
      </p:pic>
      <p:pic>
        <p:nvPicPr>
          <p:cNvPr id="14" name="Picture 13" descr="A computer keyboard with keys&#10;&#10;Description automatically generated">
            <a:extLst>
              <a:ext uri="{FF2B5EF4-FFF2-40B4-BE49-F238E27FC236}">
                <a16:creationId xmlns:a16="http://schemas.microsoft.com/office/drawing/2014/main" id="{62A431BC-9945-D761-791F-9ED2B2B1A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8327" y="4834429"/>
            <a:ext cx="2478680" cy="1917952"/>
          </a:xfrm>
          <a:prstGeom prst="rect">
            <a:avLst/>
          </a:prstGeom>
        </p:spPr>
      </p:pic>
      <p:pic>
        <p:nvPicPr>
          <p:cNvPr id="16" name="Picture 15" descr="A advertisement for a television show&#10;&#10;Description automatically generated">
            <a:extLst>
              <a:ext uri="{FF2B5EF4-FFF2-40B4-BE49-F238E27FC236}">
                <a16:creationId xmlns:a16="http://schemas.microsoft.com/office/drawing/2014/main" id="{1C527D76-11E3-6987-E113-2A72D826AC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2468" y="4839171"/>
            <a:ext cx="1434337" cy="1913210"/>
          </a:xfrm>
          <a:prstGeom prst="rect">
            <a:avLst/>
          </a:prstGeom>
        </p:spPr>
      </p:pic>
    </p:spTree>
    <p:extLst>
      <p:ext uri="{BB962C8B-B14F-4D97-AF65-F5344CB8AC3E}">
        <p14:creationId xmlns:p14="http://schemas.microsoft.com/office/powerpoint/2010/main" val="2182229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3BD56-39E7-790F-3556-28AFE294BB5E}"/>
              </a:ext>
            </a:extLst>
          </p:cNvPr>
          <p:cNvSpPr>
            <a:spLocks noGrp="1"/>
          </p:cNvSpPr>
          <p:nvPr>
            <p:ph type="title"/>
          </p:nvPr>
        </p:nvSpPr>
        <p:spPr>
          <a:xfrm>
            <a:off x="838200" y="60261"/>
            <a:ext cx="10515600" cy="1325563"/>
          </a:xfrm>
        </p:spPr>
        <p:txBody>
          <a:bodyPr/>
          <a:lstStyle/>
          <a:p>
            <a:pPr algn="ctr"/>
            <a:r>
              <a:rPr lang="en-GB" dirty="0"/>
              <a:t>Trends in the Games Industry</a:t>
            </a:r>
          </a:p>
        </p:txBody>
      </p:sp>
      <p:pic>
        <p:nvPicPr>
          <p:cNvPr id="5" name="Content Placeholder 4">
            <a:extLst>
              <a:ext uri="{FF2B5EF4-FFF2-40B4-BE49-F238E27FC236}">
                <a16:creationId xmlns:a16="http://schemas.microsoft.com/office/drawing/2014/main" id="{39747556-7156-3D2F-D13D-73A04A0210A9}"/>
              </a:ext>
            </a:extLst>
          </p:cNvPr>
          <p:cNvPicPr>
            <a:picLocks noGrp="1" noChangeAspect="1"/>
          </p:cNvPicPr>
          <p:nvPr>
            <p:ph idx="1"/>
          </p:nvPr>
        </p:nvPicPr>
        <p:blipFill>
          <a:blip r:embed="rId2"/>
          <a:stretch>
            <a:fillRect/>
          </a:stretch>
        </p:blipFill>
        <p:spPr>
          <a:xfrm>
            <a:off x="368592" y="1414272"/>
            <a:ext cx="4231170" cy="4894576"/>
          </a:xfrm>
        </p:spPr>
      </p:pic>
      <p:sp>
        <p:nvSpPr>
          <p:cNvPr id="6" name="Rectangle 5">
            <a:extLst>
              <a:ext uri="{FF2B5EF4-FFF2-40B4-BE49-F238E27FC236}">
                <a16:creationId xmlns:a16="http://schemas.microsoft.com/office/drawing/2014/main" id="{A7F37E57-3472-DDEC-FAB7-935657E1EBD5}"/>
              </a:ext>
            </a:extLst>
          </p:cNvPr>
          <p:cNvSpPr/>
          <p:nvPr/>
        </p:nvSpPr>
        <p:spPr>
          <a:xfrm>
            <a:off x="3131090" y="6277431"/>
            <a:ext cx="1468672" cy="215444"/>
          </a:xfrm>
          <a:prstGeom prst="rect">
            <a:avLst/>
          </a:prstGeom>
        </p:spPr>
        <p:txBody>
          <a:bodyPr wrap="none">
            <a:spAutoFit/>
          </a:bodyPr>
          <a:lstStyle/>
          <a:p>
            <a:r>
              <a:rPr lang="en-GB" sz="800" i="1" dirty="0"/>
              <a:t>https://gamesmap.uk/#/map</a:t>
            </a:r>
          </a:p>
        </p:txBody>
      </p:sp>
      <p:sp>
        <p:nvSpPr>
          <p:cNvPr id="7" name="TextBox 6">
            <a:extLst>
              <a:ext uri="{FF2B5EF4-FFF2-40B4-BE49-F238E27FC236}">
                <a16:creationId xmlns:a16="http://schemas.microsoft.com/office/drawing/2014/main" id="{9A4420AC-EE00-CFE5-6CF9-8C798370D897}"/>
              </a:ext>
            </a:extLst>
          </p:cNvPr>
          <p:cNvSpPr txBox="1"/>
          <p:nvPr/>
        </p:nvSpPr>
        <p:spPr>
          <a:xfrm>
            <a:off x="5235392" y="1414272"/>
            <a:ext cx="6118408" cy="2585323"/>
          </a:xfrm>
          <a:prstGeom prst="rect">
            <a:avLst/>
          </a:prstGeom>
          <a:noFill/>
        </p:spPr>
        <p:txBody>
          <a:bodyPr wrap="square" rtlCol="0">
            <a:spAutoFit/>
          </a:bodyPr>
          <a:lstStyle/>
          <a:p>
            <a:pPr marL="285750" indent="-285750">
              <a:buFont typeface="Arial" panose="020B0604020202020204" pitchFamily="34" charset="0"/>
              <a:buChar char="•"/>
            </a:pPr>
            <a:r>
              <a:rPr lang="en-GB" dirty="0"/>
              <a:t>In the UK there are 2,230 active games companies</a:t>
            </a:r>
          </a:p>
          <a:p>
            <a:endParaRPr lang="en-GB" dirty="0"/>
          </a:p>
          <a:p>
            <a:pPr marL="285750" indent="-285750">
              <a:buFont typeface="Arial" panose="020B0604020202020204" pitchFamily="34" charset="0"/>
              <a:buChar char="•"/>
            </a:pPr>
            <a:r>
              <a:rPr lang="en-GB" dirty="0"/>
              <a:t>TIGA have reported that 73% of UK games studios were looking to grow in 2024 (McEvoy, 2024)</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their 2023 Video Game Industry Valuation, UKIE (</a:t>
            </a:r>
            <a:r>
              <a:rPr lang="en-GB" dirty="0" err="1"/>
              <a:t>Ukie</a:t>
            </a:r>
            <a:r>
              <a:rPr lang="en-GB" dirty="0"/>
              <a:t>, 2024) for the first time have started to track digital &amp; TV based on video game IPs, including toys and soundtracks</a:t>
            </a:r>
          </a:p>
          <a:p>
            <a:endParaRPr lang="en-GB" dirty="0"/>
          </a:p>
        </p:txBody>
      </p:sp>
      <p:pic>
        <p:nvPicPr>
          <p:cNvPr id="9" name="Picture 8" descr="A screenshot of a website&#10;&#10;Description automatically generated">
            <a:extLst>
              <a:ext uri="{FF2B5EF4-FFF2-40B4-BE49-F238E27FC236}">
                <a16:creationId xmlns:a16="http://schemas.microsoft.com/office/drawing/2014/main" id="{70C2C6CA-955D-CFF3-053E-5E0ECDA5CE93}"/>
              </a:ext>
            </a:extLst>
          </p:cNvPr>
          <p:cNvPicPr>
            <a:picLocks noChangeAspect="1"/>
          </p:cNvPicPr>
          <p:nvPr/>
        </p:nvPicPr>
        <p:blipFill rotWithShape="1">
          <a:blip r:embed="rId3">
            <a:extLst>
              <a:ext uri="{28A0092B-C50C-407E-A947-70E740481C1C}">
                <a14:useLocalDpi xmlns:a14="http://schemas.microsoft.com/office/drawing/2010/main" val="0"/>
              </a:ext>
            </a:extLst>
          </a:blip>
          <a:srcRect l="4617" t="8871" r="6841" b="8040"/>
          <a:stretch/>
        </p:blipFill>
        <p:spPr>
          <a:xfrm>
            <a:off x="5235392" y="3710432"/>
            <a:ext cx="6045766" cy="3015488"/>
          </a:xfrm>
          <a:prstGeom prst="rect">
            <a:avLst/>
          </a:prstGeom>
        </p:spPr>
      </p:pic>
    </p:spTree>
    <p:extLst>
      <p:ext uri="{BB962C8B-B14F-4D97-AF65-F5344CB8AC3E}">
        <p14:creationId xmlns:p14="http://schemas.microsoft.com/office/powerpoint/2010/main" val="379949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9945E-3DED-4E40-93DB-4D6E8CC3AA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8CF2B-1235-DE7E-57A9-A52E9CDB061C}"/>
              </a:ext>
            </a:extLst>
          </p:cNvPr>
          <p:cNvSpPr>
            <a:spLocks noGrp="1"/>
          </p:cNvSpPr>
          <p:nvPr>
            <p:ph type="title"/>
          </p:nvPr>
        </p:nvSpPr>
        <p:spPr>
          <a:xfrm>
            <a:off x="838200" y="60261"/>
            <a:ext cx="10515600" cy="1325563"/>
          </a:xfrm>
        </p:spPr>
        <p:txBody>
          <a:bodyPr/>
          <a:lstStyle/>
          <a:p>
            <a:pPr algn="ctr"/>
            <a:r>
              <a:rPr lang="en-GB" dirty="0"/>
              <a:t>Trends in the Games Industry</a:t>
            </a:r>
          </a:p>
        </p:txBody>
      </p:sp>
      <p:pic>
        <p:nvPicPr>
          <p:cNvPr id="5" name="Content Placeholder 4">
            <a:extLst>
              <a:ext uri="{FF2B5EF4-FFF2-40B4-BE49-F238E27FC236}">
                <a16:creationId xmlns:a16="http://schemas.microsoft.com/office/drawing/2014/main" id="{42A71CD6-9E47-8B95-33F9-E79FCBCA6F4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203" t="6144" r="8332" b="3353"/>
          <a:stretch>
            <a:fillRect/>
          </a:stretch>
        </p:blipFill>
        <p:spPr>
          <a:xfrm>
            <a:off x="368592" y="1414272"/>
            <a:ext cx="4231170" cy="4894576"/>
          </a:xfrm>
        </p:spPr>
      </p:pic>
      <p:sp>
        <p:nvSpPr>
          <p:cNvPr id="6" name="Rectangle 5">
            <a:extLst>
              <a:ext uri="{FF2B5EF4-FFF2-40B4-BE49-F238E27FC236}">
                <a16:creationId xmlns:a16="http://schemas.microsoft.com/office/drawing/2014/main" id="{FAAFE51B-9697-95F3-6776-FBCF09E3FD42}"/>
              </a:ext>
            </a:extLst>
          </p:cNvPr>
          <p:cNvSpPr/>
          <p:nvPr/>
        </p:nvSpPr>
        <p:spPr>
          <a:xfrm>
            <a:off x="3131090" y="6277431"/>
            <a:ext cx="1468672" cy="215444"/>
          </a:xfrm>
          <a:prstGeom prst="rect">
            <a:avLst/>
          </a:prstGeom>
        </p:spPr>
        <p:txBody>
          <a:bodyPr wrap="none">
            <a:spAutoFit/>
          </a:bodyPr>
          <a:lstStyle/>
          <a:p>
            <a:r>
              <a:rPr lang="en-GB" sz="800" i="1" dirty="0"/>
              <a:t>https://gamesmap.uk/#/map</a:t>
            </a:r>
          </a:p>
        </p:txBody>
      </p:sp>
      <p:sp>
        <p:nvSpPr>
          <p:cNvPr id="7" name="TextBox 6">
            <a:extLst>
              <a:ext uri="{FF2B5EF4-FFF2-40B4-BE49-F238E27FC236}">
                <a16:creationId xmlns:a16="http://schemas.microsoft.com/office/drawing/2014/main" id="{EC64B42D-9BFC-DA4A-78BC-F04D062164E9}"/>
              </a:ext>
            </a:extLst>
          </p:cNvPr>
          <p:cNvSpPr txBox="1"/>
          <p:nvPr/>
        </p:nvSpPr>
        <p:spPr>
          <a:xfrm>
            <a:off x="9136382" y="1385824"/>
            <a:ext cx="2903118" cy="2031325"/>
          </a:xfrm>
          <a:prstGeom prst="rect">
            <a:avLst/>
          </a:prstGeom>
          <a:noFill/>
        </p:spPr>
        <p:txBody>
          <a:bodyPr wrap="square" rtlCol="0">
            <a:spAutoFit/>
          </a:bodyPr>
          <a:lstStyle/>
          <a:p>
            <a:pPr marL="285750" indent="-285750">
              <a:buFont typeface="Arial" panose="020B0604020202020204" pitchFamily="34" charset="0"/>
              <a:buChar char="•"/>
            </a:pPr>
            <a:r>
              <a:rPr lang="en-GB" dirty="0"/>
              <a:t>A side-by-side comparison from 2024 to 2025 shows that, in some areas, there have been closures, but in others there are signs of growth.</a:t>
            </a:r>
          </a:p>
        </p:txBody>
      </p:sp>
      <p:pic>
        <p:nvPicPr>
          <p:cNvPr id="3" name="Content Placeholder 4">
            <a:extLst>
              <a:ext uri="{FF2B5EF4-FFF2-40B4-BE49-F238E27FC236}">
                <a16:creationId xmlns:a16="http://schemas.microsoft.com/office/drawing/2014/main" id="{5BD7B495-EE9E-D4AD-CF9E-3F98972D4168}"/>
              </a:ext>
            </a:extLst>
          </p:cNvPr>
          <p:cNvPicPr>
            <a:picLocks noChangeAspect="1"/>
          </p:cNvPicPr>
          <p:nvPr/>
        </p:nvPicPr>
        <p:blipFill>
          <a:blip r:embed="rId3"/>
          <a:stretch>
            <a:fillRect/>
          </a:stretch>
        </p:blipFill>
        <p:spPr>
          <a:xfrm>
            <a:off x="4847120" y="1414272"/>
            <a:ext cx="4231170" cy="4894576"/>
          </a:xfrm>
          <a:prstGeom prst="rect">
            <a:avLst/>
          </a:prstGeom>
        </p:spPr>
      </p:pic>
      <p:sp>
        <p:nvSpPr>
          <p:cNvPr id="4" name="TextBox 3">
            <a:extLst>
              <a:ext uri="{FF2B5EF4-FFF2-40B4-BE49-F238E27FC236}">
                <a16:creationId xmlns:a16="http://schemas.microsoft.com/office/drawing/2014/main" id="{5CAFBAC1-766B-41C8-8D26-CD8CACC2D55A}"/>
              </a:ext>
            </a:extLst>
          </p:cNvPr>
          <p:cNvSpPr txBox="1"/>
          <p:nvPr/>
        </p:nvSpPr>
        <p:spPr>
          <a:xfrm>
            <a:off x="3921371" y="1414272"/>
            <a:ext cx="678391"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GB" b="1" dirty="0"/>
              <a:t>2024</a:t>
            </a:r>
          </a:p>
        </p:txBody>
      </p:sp>
      <p:sp>
        <p:nvSpPr>
          <p:cNvPr id="8" name="TextBox 7">
            <a:extLst>
              <a:ext uri="{FF2B5EF4-FFF2-40B4-BE49-F238E27FC236}">
                <a16:creationId xmlns:a16="http://schemas.microsoft.com/office/drawing/2014/main" id="{D0FA2DE8-3670-47D7-7EB7-A8854980F586}"/>
              </a:ext>
            </a:extLst>
          </p:cNvPr>
          <p:cNvSpPr txBox="1"/>
          <p:nvPr/>
        </p:nvSpPr>
        <p:spPr>
          <a:xfrm>
            <a:off x="8399899" y="1411994"/>
            <a:ext cx="678391"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GB" b="1" dirty="0"/>
              <a:t>2025</a:t>
            </a:r>
          </a:p>
        </p:txBody>
      </p:sp>
    </p:spTree>
    <p:extLst>
      <p:ext uri="{BB962C8B-B14F-4D97-AF65-F5344CB8AC3E}">
        <p14:creationId xmlns:p14="http://schemas.microsoft.com/office/powerpoint/2010/main" val="411616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pie chart&#10;&#10;Description automatically generated">
            <a:extLst>
              <a:ext uri="{FF2B5EF4-FFF2-40B4-BE49-F238E27FC236}">
                <a16:creationId xmlns:a16="http://schemas.microsoft.com/office/drawing/2014/main" id="{3F12514B-7D93-21A1-679A-8D20B1EFD4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70880" y="1605280"/>
            <a:ext cx="5344160" cy="3155157"/>
          </a:xfrm>
        </p:spPr>
      </p:pic>
      <p:sp>
        <p:nvSpPr>
          <p:cNvPr id="6" name="Title 1">
            <a:extLst>
              <a:ext uri="{FF2B5EF4-FFF2-40B4-BE49-F238E27FC236}">
                <a16:creationId xmlns:a16="http://schemas.microsoft.com/office/drawing/2014/main" id="{D5E2C9C9-C4AB-3EA2-87DC-C723506A3F31}"/>
              </a:ext>
            </a:extLst>
          </p:cNvPr>
          <p:cNvSpPr>
            <a:spLocks noGrp="1"/>
          </p:cNvSpPr>
          <p:nvPr>
            <p:ph type="title"/>
          </p:nvPr>
        </p:nvSpPr>
        <p:spPr>
          <a:xfrm>
            <a:off x="838200" y="60261"/>
            <a:ext cx="10515600" cy="1325563"/>
          </a:xfrm>
        </p:spPr>
        <p:txBody>
          <a:bodyPr/>
          <a:lstStyle/>
          <a:p>
            <a:pPr algn="ctr"/>
            <a:r>
              <a:rPr lang="en-GB" dirty="0"/>
              <a:t>Trends in the Games Industry</a:t>
            </a:r>
          </a:p>
        </p:txBody>
      </p:sp>
      <p:graphicFrame>
        <p:nvGraphicFramePr>
          <p:cNvPr id="8" name="Chart 7">
            <a:extLst>
              <a:ext uri="{FF2B5EF4-FFF2-40B4-BE49-F238E27FC236}">
                <a16:creationId xmlns:a16="http://schemas.microsoft.com/office/drawing/2014/main" id="{32361F6C-954E-AAE0-B91E-4718715CA9A2}"/>
              </a:ext>
            </a:extLst>
          </p:cNvPr>
          <p:cNvGraphicFramePr>
            <a:graphicFrameLocks/>
          </p:cNvGraphicFramePr>
          <p:nvPr>
            <p:extLst>
              <p:ext uri="{D42A27DB-BD31-4B8C-83A1-F6EECF244321}">
                <p14:modId xmlns:p14="http://schemas.microsoft.com/office/powerpoint/2010/main" val="780062806"/>
              </p:ext>
            </p:extLst>
          </p:nvPr>
        </p:nvGraphicFramePr>
        <p:xfrm>
          <a:off x="637380" y="1385824"/>
          <a:ext cx="4262437" cy="315515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504DEBBC-639E-77C1-9729-7D7C19FC6925}"/>
              </a:ext>
            </a:extLst>
          </p:cNvPr>
          <p:cNvSpPr txBox="1"/>
          <p:nvPr/>
        </p:nvSpPr>
        <p:spPr>
          <a:xfrm>
            <a:off x="6141891" y="1423999"/>
            <a:ext cx="3831579" cy="261610"/>
          </a:xfrm>
          <a:prstGeom prst="rect">
            <a:avLst/>
          </a:prstGeom>
          <a:noFill/>
        </p:spPr>
        <p:txBody>
          <a:bodyPr wrap="square" rtlCol="0">
            <a:spAutoFit/>
          </a:bodyPr>
          <a:lstStyle/>
          <a:p>
            <a:r>
              <a:rPr lang="en-GB" sz="1100" b="1" dirty="0"/>
              <a:t>2023 UK Software Sales</a:t>
            </a:r>
          </a:p>
        </p:txBody>
      </p:sp>
      <p:sp>
        <p:nvSpPr>
          <p:cNvPr id="11" name="Rectangle 10">
            <a:extLst>
              <a:ext uri="{FF2B5EF4-FFF2-40B4-BE49-F238E27FC236}">
                <a16:creationId xmlns:a16="http://schemas.microsoft.com/office/drawing/2014/main" id="{175CF3E7-D542-FFD5-7D3A-C7D2B55D2C90}"/>
              </a:ext>
            </a:extLst>
          </p:cNvPr>
          <p:cNvSpPr/>
          <p:nvPr/>
        </p:nvSpPr>
        <p:spPr>
          <a:xfrm>
            <a:off x="1093216" y="4760437"/>
            <a:ext cx="3607591" cy="307777"/>
          </a:xfrm>
          <a:prstGeom prst="rect">
            <a:avLst/>
          </a:prstGeom>
        </p:spPr>
        <p:txBody>
          <a:bodyPr wrap="none">
            <a:spAutoFit/>
          </a:bodyPr>
          <a:lstStyle/>
          <a:p>
            <a:r>
              <a:rPr lang="en-GB" sz="1400" i="1" dirty="0"/>
              <a:t>Source: http://ukie.org.uk/research#fact_sheet</a:t>
            </a:r>
          </a:p>
        </p:txBody>
      </p:sp>
      <p:sp>
        <p:nvSpPr>
          <p:cNvPr id="13" name="TextBox 12">
            <a:extLst>
              <a:ext uri="{FF2B5EF4-FFF2-40B4-BE49-F238E27FC236}">
                <a16:creationId xmlns:a16="http://schemas.microsoft.com/office/drawing/2014/main" id="{224AD082-2861-E4FD-45F5-1345DE4E1F5E}"/>
              </a:ext>
            </a:extLst>
          </p:cNvPr>
          <p:cNvSpPr txBox="1"/>
          <p:nvPr/>
        </p:nvSpPr>
        <p:spPr>
          <a:xfrm>
            <a:off x="5770880" y="4760437"/>
            <a:ext cx="6078781" cy="307777"/>
          </a:xfrm>
          <a:prstGeom prst="rect">
            <a:avLst/>
          </a:prstGeom>
          <a:noFill/>
        </p:spPr>
        <p:txBody>
          <a:bodyPr wrap="square">
            <a:spAutoFit/>
          </a:bodyPr>
          <a:lstStyle/>
          <a:p>
            <a:r>
              <a:rPr lang="en-GB" sz="1400" dirty="0"/>
              <a:t>Source: https://ukie.org.uk/news/2024/04/2023VideoGameIndustryValuation</a:t>
            </a:r>
          </a:p>
        </p:txBody>
      </p:sp>
      <p:grpSp>
        <p:nvGrpSpPr>
          <p:cNvPr id="17" name="Group 16">
            <a:extLst>
              <a:ext uri="{FF2B5EF4-FFF2-40B4-BE49-F238E27FC236}">
                <a16:creationId xmlns:a16="http://schemas.microsoft.com/office/drawing/2014/main" id="{C15BA7B4-71CD-BD82-C3F9-D555AD7303D0}"/>
              </a:ext>
            </a:extLst>
          </p:cNvPr>
          <p:cNvGrpSpPr/>
          <p:nvPr/>
        </p:nvGrpSpPr>
        <p:grpSpPr>
          <a:xfrm>
            <a:off x="3805506" y="3063856"/>
            <a:ext cx="1011828" cy="1011828"/>
            <a:chOff x="3805506" y="3063856"/>
            <a:chExt cx="1011828" cy="1011828"/>
          </a:xfrm>
        </p:grpSpPr>
        <p:sp>
          <p:nvSpPr>
            <p:cNvPr id="15" name="Oval 14">
              <a:extLst>
                <a:ext uri="{FF2B5EF4-FFF2-40B4-BE49-F238E27FC236}">
                  <a16:creationId xmlns:a16="http://schemas.microsoft.com/office/drawing/2014/main" id="{5372F95A-379F-EA01-C8D9-CAA87C763186}"/>
                </a:ext>
              </a:extLst>
            </p:cNvPr>
            <p:cNvSpPr/>
            <p:nvPr/>
          </p:nvSpPr>
          <p:spPr>
            <a:xfrm>
              <a:off x="3805506" y="3063856"/>
              <a:ext cx="1011828" cy="1011828"/>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F9DB4FF1-6BF7-86A3-61AE-BC57DC1DCA12}"/>
                </a:ext>
              </a:extLst>
            </p:cNvPr>
            <p:cNvSpPr txBox="1"/>
            <p:nvPr/>
          </p:nvSpPr>
          <p:spPr>
            <a:xfrm>
              <a:off x="3966738" y="3428169"/>
              <a:ext cx="762517" cy="276999"/>
            </a:xfrm>
            <a:prstGeom prst="rect">
              <a:avLst/>
            </a:prstGeom>
            <a:noFill/>
          </p:spPr>
          <p:txBody>
            <a:bodyPr wrap="square" rtlCol="0">
              <a:spAutoFit/>
            </a:bodyPr>
            <a:lstStyle/>
            <a:p>
              <a:r>
                <a:rPr lang="en-GB" sz="1200" b="1" dirty="0">
                  <a:solidFill>
                    <a:schemeClr val="bg1"/>
                  </a:solidFill>
                </a:rPr>
                <a:t>£4.33bn</a:t>
              </a:r>
            </a:p>
          </p:txBody>
        </p:sp>
      </p:grpSp>
      <p:sp>
        <p:nvSpPr>
          <p:cNvPr id="18" name="TextBox 17">
            <a:extLst>
              <a:ext uri="{FF2B5EF4-FFF2-40B4-BE49-F238E27FC236}">
                <a16:creationId xmlns:a16="http://schemas.microsoft.com/office/drawing/2014/main" id="{D3A372FD-25CB-4A9B-8433-84D1EDE877E4}"/>
              </a:ext>
            </a:extLst>
          </p:cNvPr>
          <p:cNvSpPr txBox="1"/>
          <p:nvPr/>
        </p:nvSpPr>
        <p:spPr>
          <a:xfrm>
            <a:off x="420786" y="5134396"/>
            <a:ext cx="11632301" cy="923330"/>
          </a:xfrm>
          <a:prstGeom prst="rect">
            <a:avLst/>
          </a:prstGeom>
          <a:noFill/>
        </p:spPr>
        <p:txBody>
          <a:bodyPr wrap="square" rtlCol="0">
            <a:spAutoFit/>
          </a:bodyPr>
          <a:lstStyle/>
          <a:p>
            <a:r>
              <a:rPr lang="en-GB" dirty="0"/>
              <a:t>Despite the turbulence in the industry, over a seven-year period we can see a growth in the PC, Console, and Mobile games markets. Boxed software sales have tailed off to £495m, despite a boost during 2020 to £646m (Clement, 2024).</a:t>
            </a:r>
          </a:p>
        </p:txBody>
      </p:sp>
    </p:spTree>
    <p:extLst>
      <p:ext uri="{BB962C8B-B14F-4D97-AF65-F5344CB8AC3E}">
        <p14:creationId xmlns:p14="http://schemas.microsoft.com/office/powerpoint/2010/main" val="4111329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BAD3C2B-7E5D-41CA-ADAD-B28E1137F739}"/>
              </a:ext>
            </a:extLst>
          </p:cNvPr>
          <p:cNvSpPr txBox="1"/>
          <p:nvPr/>
        </p:nvSpPr>
        <p:spPr>
          <a:xfrm>
            <a:off x="6513788" y="365125"/>
            <a:ext cx="4840010"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latin typeface="+mj-lt"/>
                <a:ea typeface="+mj-ea"/>
                <a:cs typeface="+mj-cs"/>
              </a:rPr>
              <a:t>2. A Brief History of the Games Industry Part 1</a:t>
            </a:r>
          </a:p>
        </p:txBody>
      </p:sp>
      <p:pic>
        <p:nvPicPr>
          <p:cNvPr id="6" name="Picture 5" descr="Neon Coloured Gadgets">
            <a:extLst>
              <a:ext uri="{FF2B5EF4-FFF2-40B4-BE49-F238E27FC236}">
                <a16:creationId xmlns:a16="http://schemas.microsoft.com/office/drawing/2014/main" id="{3B78E9D4-313B-EF9E-BDE1-E9431E0D34C9}"/>
              </a:ext>
            </a:extLst>
          </p:cNvPr>
          <p:cNvPicPr>
            <a:picLocks noChangeAspect="1"/>
          </p:cNvPicPr>
          <p:nvPr/>
        </p:nvPicPr>
        <p:blipFill>
          <a:blip r:embed="rId2"/>
          <a:srcRect l="4289" r="32387"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Box 2">
            <a:extLst>
              <a:ext uri="{FF2B5EF4-FFF2-40B4-BE49-F238E27FC236}">
                <a16:creationId xmlns:a16="http://schemas.microsoft.com/office/drawing/2014/main" id="{B6992AC4-05BA-4B50-B1F5-3CB1686AD2FE}"/>
              </a:ext>
            </a:extLst>
          </p:cNvPr>
          <p:cNvSpPr txBox="1"/>
          <p:nvPr/>
        </p:nvSpPr>
        <p:spPr>
          <a:xfrm>
            <a:off x="6513788" y="2333297"/>
            <a:ext cx="4840010" cy="3843666"/>
          </a:xfrm>
          <a:prstGeom prst="rect">
            <a:avLst/>
          </a:prstGeom>
        </p:spPr>
        <p:txBody>
          <a:bodyPr vert="horz" lIns="91440" tIns="45720" rIns="91440" bIns="45720" rtlCol="0">
            <a:normAutofit fontScale="85000" lnSpcReduction="10000"/>
          </a:bodyPr>
          <a:lstStyle/>
          <a:p>
            <a:pPr indent="-228600">
              <a:lnSpc>
                <a:spcPct val="90000"/>
              </a:lnSpc>
              <a:spcAft>
                <a:spcPts val="600"/>
              </a:spcAft>
              <a:buFont typeface="Arial" panose="020B0604020202020204" pitchFamily="34" charset="0"/>
              <a:buChar char="•"/>
            </a:pPr>
            <a:r>
              <a:rPr lang="en-US" sz="1400" dirty="0"/>
              <a:t>• </a:t>
            </a:r>
            <a:r>
              <a:rPr lang="en-US" sz="1900" b="1" dirty="0"/>
              <a:t>The Games Industry has undergone a number of key developments over the last 40-50 years.  Key areas of the industry’s history are…</a:t>
            </a:r>
          </a:p>
          <a:p>
            <a:pPr indent="-228600">
              <a:lnSpc>
                <a:spcPct val="90000"/>
              </a:lnSpc>
              <a:spcAft>
                <a:spcPts val="600"/>
              </a:spcAft>
              <a:buFont typeface="Arial" panose="020B0604020202020204" pitchFamily="34" charset="0"/>
              <a:buChar char="•"/>
            </a:pPr>
            <a:endParaRPr lang="en-US" sz="1900" b="1" dirty="0"/>
          </a:p>
          <a:p>
            <a:pPr indent="-228600">
              <a:lnSpc>
                <a:spcPct val="90000"/>
              </a:lnSpc>
              <a:spcAft>
                <a:spcPts val="600"/>
              </a:spcAft>
              <a:buFont typeface="Arial" panose="020B0604020202020204" pitchFamily="34" charset="0"/>
              <a:buChar char="•"/>
            </a:pPr>
            <a:r>
              <a:rPr lang="en-US" sz="1900" dirty="0"/>
              <a:t>The development of the Arcade Machine</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The emergence of the home video game market (consoles then home computing)</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The development of console and PC technology</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The development of mobile gaming, handheld gaming.</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Virtual Reality (VR) and Augmented Reality (AR)</a:t>
            </a:r>
          </a:p>
        </p:txBody>
      </p:sp>
    </p:spTree>
    <p:extLst>
      <p:ext uri="{BB962C8B-B14F-4D97-AF65-F5344CB8AC3E}">
        <p14:creationId xmlns:p14="http://schemas.microsoft.com/office/powerpoint/2010/main" val="137942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7f849e40-2902-4788-90b3-4bbd6132734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2D8284A6935C41B217E74C29BA72AC" ma:contentTypeVersion="17" ma:contentTypeDescription="Create a new document." ma:contentTypeScope="" ma:versionID="b506c8bf27691706ce5760f60f4c60b4">
  <xsd:schema xmlns:xsd="http://www.w3.org/2001/XMLSchema" xmlns:xs="http://www.w3.org/2001/XMLSchema" xmlns:p="http://schemas.microsoft.com/office/2006/metadata/properties" xmlns:ns3="678acae0-4037-4b06-82a7-90fe5953695e" xmlns:ns4="7f849e40-2902-4788-90b3-4bbd61327341" targetNamespace="http://schemas.microsoft.com/office/2006/metadata/properties" ma:root="true" ma:fieldsID="f9f61084aad5f60074d7225d5b339cb6" ns3:_="" ns4:_="">
    <xsd:import namespace="678acae0-4037-4b06-82a7-90fe5953695e"/>
    <xsd:import namespace="7f849e40-2902-4788-90b3-4bbd6132734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_activity" minOccurs="0"/>
                <xsd:element ref="ns4:MediaServiceDateTaken" minOccurs="0"/>
                <xsd:element ref="ns4:MediaLengthInSeconds"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8acae0-4037-4b06-82a7-90fe5953695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f849e40-2902-4788-90b3-4bbd6132734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498DF0A-2F04-4238-B2E7-5B9DD2A3B9C4}">
  <ds:schemaRefs>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http://www.w3.org/XML/1998/namespace"/>
    <ds:schemaRef ds:uri="7f849e40-2902-4788-90b3-4bbd61327341"/>
    <ds:schemaRef ds:uri="678acae0-4037-4b06-82a7-90fe5953695e"/>
    <ds:schemaRef ds:uri="http://purl.org/dc/dcmitype/"/>
    <ds:schemaRef ds:uri="http://purl.org/dc/terms/"/>
  </ds:schemaRefs>
</ds:datastoreItem>
</file>

<file path=customXml/itemProps2.xml><?xml version="1.0" encoding="utf-8"?>
<ds:datastoreItem xmlns:ds="http://schemas.openxmlformats.org/officeDocument/2006/customXml" ds:itemID="{2E5AF50B-23F3-4C2B-949B-497032EF3E9D}">
  <ds:schemaRefs>
    <ds:schemaRef ds:uri="http://schemas.microsoft.com/sharepoint/v3/contenttype/forms"/>
  </ds:schemaRefs>
</ds:datastoreItem>
</file>

<file path=customXml/itemProps3.xml><?xml version="1.0" encoding="utf-8"?>
<ds:datastoreItem xmlns:ds="http://schemas.openxmlformats.org/officeDocument/2006/customXml" ds:itemID="{F4B1030A-A6B3-4FCB-8B19-D9D45ACFBF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8acae0-4037-4b06-82a7-90fe5953695e"/>
    <ds:schemaRef ds:uri="7f849e40-2902-4788-90b3-4bbd613273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1316</TotalTime>
  <Words>3552</Words>
  <Application>Microsoft Office PowerPoint</Application>
  <PresentationFormat>Widescreen</PresentationFormat>
  <Paragraphs>273</Paragraphs>
  <Slides>28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Aptos Display</vt:lpstr>
      <vt:lpstr>Arial</vt:lpstr>
      <vt:lpstr>Calibri</vt:lpstr>
      <vt:lpstr>Consolas</vt:lpstr>
      <vt:lpstr>Office Theme</vt:lpstr>
      <vt:lpstr>BSc Hons Computer Games Design and Development   GDV4000 Introduction to Games Industry Practice</vt:lpstr>
      <vt:lpstr>What we’ll be covering - </vt:lpstr>
      <vt:lpstr>Trends in the Games Industry</vt:lpstr>
      <vt:lpstr>Trends in the Games Industry</vt:lpstr>
      <vt:lpstr>Trends in the Games Industry</vt:lpstr>
      <vt:lpstr>Trends in the Games Industry</vt:lpstr>
      <vt:lpstr>Trends in the Games Industry</vt:lpstr>
      <vt:lpstr>Trends in the Games Industry</vt:lpstr>
      <vt:lpstr>PowerPoint Presentation</vt:lpstr>
      <vt:lpstr>2. A Brief History of the Games Industry Part 1</vt:lpstr>
      <vt:lpstr>2. A Brief History of the Games Industry Part 1</vt:lpstr>
      <vt:lpstr>2. A Brief History of the Games Industry Part 1</vt:lpstr>
      <vt:lpstr>2. A Brief History of the Games Industry Part 1</vt:lpstr>
      <vt:lpstr>2. A Brief History of the Games Industry Part 1</vt:lpstr>
      <vt:lpstr>2. A Brief History of the Games Industry Part 1</vt:lpstr>
      <vt:lpstr>2. A Brief History of the Games Industry Part 1</vt:lpstr>
      <vt:lpstr>3. Developer / Publisher Relations</vt:lpstr>
      <vt:lpstr>3. Developer / Publisher Relations</vt:lpstr>
      <vt:lpstr>3. Developer / Publisher Relations</vt:lpstr>
      <vt:lpstr>4. Marketing</vt:lpstr>
      <vt:lpstr>4. Marketing</vt:lpstr>
      <vt:lpstr>4. Marketing</vt:lpstr>
      <vt:lpstr>4. Marketing</vt:lpstr>
      <vt:lpstr>4. Marketing</vt:lpstr>
      <vt:lpstr>4. Marketing </vt:lpstr>
      <vt:lpstr>Running out of Steam?</vt:lpstr>
      <vt:lpstr>4. Marketing</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Smith, Ian</dc:creator>
  <cp:lastModifiedBy>Smith, Ian</cp:lastModifiedBy>
  <cp:revision>7</cp:revision>
  <dcterms:created xsi:type="dcterms:W3CDTF">2024-09-18T14:26:38Z</dcterms:created>
  <dcterms:modified xsi:type="dcterms:W3CDTF">2026-01-19T14:46:41Z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0x010100102D8284A6935C41B217E74C29BA72AC</vt:lpwstr>
  </property>
</Properties>
</file>